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3" r:id="rId29"/>
    <p:sldId id="284" r:id="rId30"/>
    <p:sldId id="285" r:id="rId31"/>
    <p:sldId id="286" r:id="rId32"/>
    <p:sldId id="395" r:id="rId33"/>
    <p:sldId id="398" r:id="rId34"/>
    <p:sldId id="397" r:id="rId35"/>
  </p:sldIdLst>
  <p:sldSz cx="9144000" cy="6858000" type="screen4x3"/>
  <p:notesSz cx="6858000" cy="9144000"/>
  <p:embeddedFontLst>
    <p:embeddedFont>
      <p:font typeface="Corbel" panose="020B0503020204020204" pitchFamily="34" charset="0"/>
      <p:regular r:id="rId37"/>
      <p:bold r:id="rId38"/>
      <p:italic r:id="rId39"/>
      <p:boldItalic r:id="rId40"/>
    </p:embeddedFont>
    <p:embeddedFont>
      <p:font typeface="Garamond" panose="02020404030301010803" pitchFamily="18"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ASCrfomjMOpK2TdSy8DBY0G6w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91C61D-39E5-40D3-856A-439C5BDA8958}" v="1" dt="2025-12-12T19:02:13.109"/>
  </p1510:revLst>
</p1510:revInfo>
</file>

<file path=ppt/tableStyles.xml><?xml version="1.0" encoding="utf-8"?>
<a:tblStyleLst xmlns:a="http://schemas.openxmlformats.org/drawingml/2006/main" def="{1EE00EF6-6594-4CAB-B71C-396C91246988}">
  <a:tblStyle styleId="{1EE00EF6-6594-4CAB-B71C-396C912469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6BC3291-D166-4756-844E-61D43C5DBCAC}" styleName="Table_1">
    <a:wholeTbl>
      <a:tcTxStyle b="off" i="off">
        <a:font>
          <a:latin typeface="Garamond"/>
          <a:ea typeface="Garamond"/>
          <a:cs typeface="Garamon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FE7"/>
          </a:solidFill>
        </a:fill>
      </a:tcStyle>
    </a:wholeTbl>
    <a:band1H>
      <a:tcTxStyle/>
      <a:tcStyle>
        <a:tcBdr/>
        <a:fill>
          <a:solidFill>
            <a:srgbClr val="D8DDCB"/>
          </a:solidFill>
        </a:fill>
      </a:tcStyle>
    </a:band1H>
    <a:band2H>
      <a:tcTxStyle/>
      <a:tcStyle>
        <a:tcBdr/>
      </a:tcStyle>
    </a:band2H>
    <a:band1V>
      <a:tcTxStyle/>
      <a:tcStyle>
        <a:tcBdr/>
        <a:fill>
          <a:solidFill>
            <a:srgbClr val="D8DDCB"/>
          </a:solidFill>
        </a:fill>
      </a:tcStyle>
    </a:band1V>
    <a:band2V>
      <a:tcTxStyle/>
      <a:tcStyle>
        <a:tcBdr/>
      </a:tcStyle>
    </a:band2V>
    <a:lastCol>
      <a:tcTxStyle b="on" i="off">
        <a:font>
          <a:latin typeface="Garamond"/>
          <a:ea typeface="Garamond"/>
          <a:cs typeface="Garamond"/>
        </a:font>
        <a:schemeClr val="lt1"/>
      </a:tcTxStyle>
      <a:tcStyle>
        <a:tcBdr/>
        <a:fill>
          <a:solidFill>
            <a:schemeClr val="accent1"/>
          </a:solidFill>
        </a:fill>
      </a:tcStyle>
    </a:lastCol>
    <a:firstCol>
      <a:tcTxStyle b="on" i="off">
        <a:font>
          <a:latin typeface="Garamond"/>
          <a:ea typeface="Garamond"/>
          <a:cs typeface="Garamond"/>
        </a:font>
        <a:schemeClr val="lt1"/>
      </a:tcTxStyle>
      <a:tcStyle>
        <a:tcBdr/>
        <a:fill>
          <a:solidFill>
            <a:schemeClr val="accent1"/>
          </a:solidFill>
        </a:fill>
      </a:tcStyle>
    </a:firstCol>
    <a:lastRow>
      <a:tcTxStyle b="on" i="off">
        <a:font>
          <a:latin typeface="Garamond"/>
          <a:ea typeface="Garamond"/>
          <a:cs typeface="Garamon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aramond"/>
          <a:ea typeface="Garamond"/>
          <a:cs typeface="Garamon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elskis, Diane M" userId="034984fe-c16e-47d5-885c-c4fe716f6be0" providerId="ADAL" clId="{D40A5125-7267-472F-9C89-3C13E2E4F191}"/>
    <pc:docChg chg="addSld modSld">
      <pc:chgData name="Jeselskis, Diane M" userId="034984fe-c16e-47d5-885c-c4fe716f6be0" providerId="ADAL" clId="{D40A5125-7267-472F-9C89-3C13E2E4F191}" dt="2025-12-12T19:02:13.109" v="0"/>
      <pc:docMkLst>
        <pc:docMk/>
      </pc:docMkLst>
      <pc:sldChg chg="add">
        <pc:chgData name="Jeselskis, Diane M" userId="034984fe-c16e-47d5-885c-c4fe716f6be0" providerId="ADAL" clId="{D40A5125-7267-472F-9C89-3C13E2E4F191}" dt="2025-12-12T19:02:13.109" v="0"/>
        <pc:sldMkLst>
          <pc:docMk/>
          <pc:sldMk cId="4030918957" sldId="39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Lowest</c:v>
                </c:pt>
              </c:strCache>
            </c:strRef>
          </c:tx>
          <c:spPr>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applicable</c:v>
                </c:pt>
                <c:pt idx="1">
                  <c:v>Informed</c:v>
                </c:pt>
                <c:pt idx="2">
                  <c:v>Share</c:v>
                </c:pt>
                <c:pt idx="3">
                  <c:v>Compare</c:v>
                </c:pt>
                <c:pt idx="4">
                  <c:v>Change </c:v>
                </c:pt>
              </c:strCache>
            </c:strRef>
          </c:cat>
          <c:val>
            <c:numRef>
              <c:f>Sheet1!$B$2:$B$6</c:f>
              <c:numCache>
                <c:formatCode>General</c:formatCode>
                <c:ptCount val="5"/>
                <c:pt idx="0">
                  <c:v>3.8</c:v>
                </c:pt>
                <c:pt idx="1">
                  <c:v>40.200000000000003</c:v>
                </c:pt>
                <c:pt idx="2">
                  <c:v>26.9</c:v>
                </c:pt>
                <c:pt idx="3">
                  <c:v>21.5</c:v>
                </c:pt>
                <c:pt idx="4">
                  <c:v>3.8</c:v>
                </c:pt>
              </c:numCache>
            </c:numRef>
          </c:val>
          <c:extLst>
            <c:ext xmlns:c16="http://schemas.microsoft.com/office/drawing/2014/chart" uri="{C3380CC4-5D6E-409C-BE32-E72D297353CC}">
              <c16:uniqueId val="{00000000-9861-4586-82F5-D0159EFCF67A}"/>
            </c:ext>
          </c:extLst>
        </c:ser>
        <c:ser>
          <c:idx val="2"/>
          <c:order val="1"/>
          <c:tx>
            <c:strRef>
              <c:f>Sheet1!$D$1</c:f>
              <c:strCache>
                <c:ptCount val="1"/>
                <c:pt idx="0">
                  <c:v>Highest2</c:v>
                </c:pt>
              </c:strCache>
            </c:strRef>
          </c:tx>
          <c:spPr>
            <a:gradFill>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applicable</c:v>
                </c:pt>
                <c:pt idx="1">
                  <c:v>Informed</c:v>
                </c:pt>
                <c:pt idx="2">
                  <c:v>Share</c:v>
                </c:pt>
                <c:pt idx="3">
                  <c:v>Compare</c:v>
                </c:pt>
                <c:pt idx="4">
                  <c:v>Change </c:v>
                </c:pt>
              </c:strCache>
            </c:strRef>
          </c:cat>
          <c:val>
            <c:numRef>
              <c:f>Sheet1!$D$2:$D$6</c:f>
              <c:numCache>
                <c:formatCode>General</c:formatCode>
                <c:ptCount val="5"/>
                <c:pt idx="0">
                  <c:v>26.1</c:v>
                </c:pt>
                <c:pt idx="1">
                  <c:v>61.6</c:v>
                </c:pt>
                <c:pt idx="2">
                  <c:v>48.9</c:v>
                </c:pt>
                <c:pt idx="3">
                  <c:v>45.5</c:v>
                </c:pt>
                <c:pt idx="4">
                  <c:v>16.3</c:v>
                </c:pt>
              </c:numCache>
            </c:numRef>
          </c:val>
          <c:extLst>
            <c:ext xmlns:c16="http://schemas.microsoft.com/office/drawing/2014/chart" uri="{C3380CC4-5D6E-409C-BE32-E72D297353CC}">
              <c16:uniqueId val="{00000001-9861-4586-82F5-D0159EFCF67A}"/>
            </c:ext>
          </c:extLst>
        </c:ser>
        <c:dLbls>
          <c:dLblPos val="outEnd"/>
          <c:showLegendKey val="0"/>
          <c:showVal val="1"/>
          <c:showCatName val="0"/>
          <c:showSerName val="0"/>
          <c:showPercent val="0"/>
          <c:showBubbleSize val="0"/>
        </c:dLbls>
        <c:gapWidth val="100"/>
        <c:overlap val="-24"/>
        <c:axId val="171603312"/>
        <c:axId val="171603872"/>
      </c:barChart>
      <c:catAx>
        <c:axId val="171603312"/>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603872"/>
        <c:crosses val="autoZero"/>
        <c:auto val="1"/>
        <c:lblAlgn val="ctr"/>
        <c:lblOffset val="100"/>
        <c:noMultiLvlLbl val="0"/>
      </c:catAx>
      <c:valAx>
        <c:axId val="171603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dirty="0"/>
                  <a:t>% of responses</a:t>
                </a:r>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60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9D890-D4C2-464D-AEFA-AF97E9F2226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A3D9306-E1FD-4F3A-9210-BB321C195490}">
      <dgm:prSet/>
      <dgm:spPr/>
      <dgm:t>
        <a:bodyPr/>
        <a:lstStyle/>
        <a:p>
          <a:endParaRPr lang="en-US"/>
        </a:p>
      </dgm:t>
    </dgm:pt>
    <dgm:pt modelId="{63C19C75-624C-4B9D-9E96-77E9D19901B2}" type="parTrans" cxnId="{2E1418D7-7ACA-4B3B-8014-DDDC5989303C}">
      <dgm:prSet/>
      <dgm:spPr/>
      <dgm:t>
        <a:bodyPr/>
        <a:lstStyle/>
        <a:p>
          <a:endParaRPr lang="en-US"/>
        </a:p>
      </dgm:t>
    </dgm:pt>
    <dgm:pt modelId="{24AABBC6-3FEA-4728-BB0D-17C7BF906A91}" type="sibTrans" cxnId="{2E1418D7-7ACA-4B3B-8014-DDDC5989303C}">
      <dgm:prSet/>
      <dgm:spPr/>
      <dgm:t>
        <a:bodyPr/>
        <a:lstStyle/>
        <a:p>
          <a:endParaRPr lang="en-US"/>
        </a:p>
      </dgm:t>
    </dgm:pt>
    <dgm:pt modelId="{8C5ECC38-0001-468A-A895-06054DB9E420}">
      <dgm:prSet/>
      <dgm:spPr/>
      <dgm:t>
        <a:bodyPr/>
        <a:lstStyle/>
        <a:p>
          <a:r>
            <a:rPr lang="en-US" b="1" dirty="0"/>
            <a:t>4.</a:t>
          </a:r>
          <a:r>
            <a:rPr lang="en-US" dirty="0"/>
            <a:t>Assess Graphics</a:t>
          </a:r>
        </a:p>
      </dgm:t>
    </dgm:pt>
    <dgm:pt modelId="{66D4DF0D-A2C1-4E01-941D-8BFB3132CACA}" type="parTrans" cxnId="{BE434212-9D09-45C5-9A97-589DB30F594B}">
      <dgm:prSet/>
      <dgm:spPr/>
      <dgm:t>
        <a:bodyPr/>
        <a:lstStyle/>
        <a:p>
          <a:endParaRPr lang="en-US"/>
        </a:p>
      </dgm:t>
    </dgm:pt>
    <dgm:pt modelId="{EE749F2C-2288-4B5D-BCA1-EF63A72D0A75}" type="sibTrans" cxnId="{BE434212-9D09-45C5-9A97-589DB30F594B}">
      <dgm:prSet/>
      <dgm:spPr/>
      <dgm:t>
        <a:bodyPr/>
        <a:lstStyle/>
        <a:p>
          <a:endParaRPr lang="en-US"/>
        </a:p>
      </dgm:t>
    </dgm:pt>
    <dgm:pt modelId="{AD725278-1580-4639-95FD-E34B11042A32}">
      <dgm:prSet/>
      <dgm:spPr/>
      <dgm:t>
        <a:bodyPr/>
        <a:lstStyle/>
        <a:p>
          <a:r>
            <a:rPr lang="en-US" dirty="0"/>
            <a:t>Graphics must be relevant to the education and should be used to enhance the education through engagement/interactivity/ amplifying the educational content</a:t>
          </a:r>
        </a:p>
      </dgm:t>
    </dgm:pt>
    <dgm:pt modelId="{8783C426-95A6-4E9E-9182-D1AAC477C746}" type="parTrans" cxnId="{A2692FE8-0697-4E51-98EC-2E8BFB316E86}">
      <dgm:prSet/>
      <dgm:spPr/>
      <dgm:t>
        <a:bodyPr/>
        <a:lstStyle/>
        <a:p>
          <a:endParaRPr lang="en-US"/>
        </a:p>
      </dgm:t>
    </dgm:pt>
    <dgm:pt modelId="{6ED81655-0436-4BEB-A773-C493EF8F9514}" type="sibTrans" cxnId="{A2692FE8-0697-4E51-98EC-2E8BFB316E86}">
      <dgm:prSet/>
      <dgm:spPr/>
      <dgm:t>
        <a:bodyPr/>
        <a:lstStyle/>
        <a:p>
          <a:endParaRPr lang="en-US"/>
        </a:p>
      </dgm:t>
    </dgm:pt>
    <dgm:pt modelId="{FA82202A-8ACE-4229-9EA4-74CDB627DF82}">
      <dgm:prSet/>
      <dgm:spPr/>
      <dgm:t>
        <a:bodyPr/>
        <a:lstStyle/>
        <a:p>
          <a:r>
            <a:rPr lang="en-US"/>
            <a:t>If there is a question regarding a graphic, the reviewer can ask the presenter, or direct the question/concern to Tandy.</a:t>
          </a:r>
        </a:p>
      </dgm:t>
    </dgm:pt>
    <dgm:pt modelId="{61CC787E-BCE3-4F0F-8DC2-CFC84DD0C374}" type="parTrans" cxnId="{C8BF8890-5BED-48DB-9590-BE277DECE845}">
      <dgm:prSet/>
      <dgm:spPr/>
      <dgm:t>
        <a:bodyPr/>
        <a:lstStyle/>
        <a:p>
          <a:endParaRPr lang="en-US"/>
        </a:p>
      </dgm:t>
    </dgm:pt>
    <dgm:pt modelId="{DF374E2D-98B3-4405-B579-EECE205B2182}" type="sibTrans" cxnId="{C8BF8890-5BED-48DB-9590-BE277DECE845}">
      <dgm:prSet/>
      <dgm:spPr/>
      <dgm:t>
        <a:bodyPr/>
        <a:lstStyle/>
        <a:p>
          <a:endParaRPr lang="en-US"/>
        </a:p>
      </dgm:t>
    </dgm:pt>
    <dgm:pt modelId="{C82F099F-6EA6-4D95-A76D-70672A487205}">
      <dgm:prSet/>
      <dgm:spPr/>
      <dgm:t>
        <a:bodyPr/>
        <a:lstStyle/>
        <a:p>
          <a:r>
            <a:rPr lang="en-US"/>
            <a:t>Includes photographs, images from the internet or other sources, Smart Art, data graphs… basically anything that is not text.</a:t>
          </a:r>
        </a:p>
      </dgm:t>
    </dgm:pt>
    <dgm:pt modelId="{8BD73930-A12D-438E-B89F-2A45657AC582}" type="parTrans" cxnId="{16909475-3897-4CCC-8173-62A7C171C0B9}">
      <dgm:prSet/>
      <dgm:spPr/>
      <dgm:t>
        <a:bodyPr/>
        <a:lstStyle/>
        <a:p>
          <a:endParaRPr lang="en-US"/>
        </a:p>
      </dgm:t>
    </dgm:pt>
    <dgm:pt modelId="{0B87D705-BA3F-4602-BE7D-950D858CD6D5}" type="sibTrans" cxnId="{16909475-3897-4CCC-8173-62A7C171C0B9}">
      <dgm:prSet/>
      <dgm:spPr/>
      <dgm:t>
        <a:bodyPr/>
        <a:lstStyle/>
        <a:p>
          <a:endParaRPr lang="en-US"/>
        </a:p>
      </dgm:t>
    </dgm:pt>
    <dgm:pt modelId="{4AB0607C-377B-4354-A6C7-472D41AC36E7}">
      <dgm:prSet/>
      <dgm:spPr/>
      <dgm:t>
        <a:bodyPr/>
        <a:lstStyle/>
        <a:p>
          <a:r>
            <a:rPr lang="en-US" dirty="0"/>
            <a:t>The presenter/author is responsible to provide graphics that are either owned by the presenter or the presenter/author has permission to share them in the education. Some images are available for use without license or fee (Google is one of many publicly available image websites)</a:t>
          </a:r>
        </a:p>
      </dgm:t>
    </dgm:pt>
    <dgm:pt modelId="{DF9E84E7-60EA-47A7-BC0B-3FEFAC09700D}" type="parTrans" cxnId="{5A5F8C92-A26F-4947-A7E6-B52B8888998D}">
      <dgm:prSet/>
      <dgm:spPr/>
      <dgm:t>
        <a:bodyPr/>
        <a:lstStyle/>
        <a:p>
          <a:endParaRPr lang="en-US"/>
        </a:p>
      </dgm:t>
    </dgm:pt>
    <dgm:pt modelId="{241636D7-E047-40FA-BF3F-776572C804F9}" type="sibTrans" cxnId="{5A5F8C92-A26F-4947-A7E6-B52B8888998D}">
      <dgm:prSet/>
      <dgm:spPr/>
      <dgm:t>
        <a:bodyPr/>
        <a:lstStyle/>
        <a:p>
          <a:endParaRPr lang="en-US"/>
        </a:p>
      </dgm:t>
    </dgm:pt>
    <dgm:pt modelId="{D0920A01-5940-4572-9A19-AE7910DEC84F}">
      <dgm:prSet/>
      <dgm:spPr/>
      <dgm:t>
        <a:bodyPr/>
        <a:lstStyle/>
        <a:p>
          <a:endParaRPr lang="en-US" dirty="0"/>
        </a:p>
      </dgm:t>
    </dgm:pt>
    <dgm:pt modelId="{7D4F8338-07AD-4706-BA36-054502498A12}" type="parTrans" cxnId="{8B831360-C657-43A4-84B5-CF7F8AD2618F}">
      <dgm:prSet/>
      <dgm:spPr/>
      <dgm:t>
        <a:bodyPr/>
        <a:lstStyle/>
        <a:p>
          <a:endParaRPr lang="en-US"/>
        </a:p>
      </dgm:t>
    </dgm:pt>
    <dgm:pt modelId="{A57B984D-BFFA-4A75-BB57-304BE42EDBF5}" type="sibTrans" cxnId="{8B831360-C657-43A4-84B5-CF7F8AD2618F}">
      <dgm:prSet/>
      <dgm:spPr/>
      <dgm:t>
        <a:bodyPr/>
        <a:lstStyle/>
        <a:p>
          <a:endParaRPr lang="en-US"/>
        </a:p>
      </dgm:t>
    </dgm:pt>
    <dgm:pt modelId="{05C5B3F6-7DE5-4BFF-8207-8857E933D484}">
      <dgm:prSet/>
      <dgm:spPr/>
      <dgm:t>
        <a:bodyPr/>
        <a:lstStyle/>
        <a:p>
          <a:r>
            <a:rPr lang="en-US" dirty="0"/>
            <a:t>Graphics cannot be promotional</a:t>
          </a:r>
        </a:p>
      </dgm:t>
    </dgm:pt>
    <dgm:pt modelId="{D0B12A4B-CE75-4EAF-9DC5-231B594A3756}" type="parTrans" cxnId="{B2D0C575-91B3-412A-9518-A72E9A4BE24D}">
      <dgm:prSet/>
      <dgm:spPr/>
      <dgm:t>
        <a:bodyPr/>
        <a:lstStyle/>
        <a:p>
          <a:endParaRPr lang="en-US"/>
        </a:p>
      </dgm:t>
    </dgm:pt>
    <dgm:pt modelId="{8A2EE2CB-E917-4DAD-B628-142DAEAA04C4}" type="sibTrans" cxnId="{B2D0C575-91B3-412A-9518-A72E9A4BE24D}">
      <dgm:prSet/>
      <dgm:spPr/>
      <dgm:t>
        <a:bodyPr/>
        <a:lstStyle/>
        <a:p>
          <a:endParaRPr lang="en-US"/>
        </a:p>
      </dgm:t>
    </dgm:pt>
    <dgm:pt modelId="{128B4BD2-A075-4F38-B0FF-14E831FD2C30}" type="pres">
      <dgm:prSet presAssocID="{84D9D890-D4C2-464D-AEFA-AF97E9F2226C}" presName="linearFlow" presStyleCnt="0">
        <dgm:presLayoutVars>
          <dgm:dir/>
          <dgm:animLvl val="lvl"/>
          <dgm:resizeHandles val="exact"/>
        </dgm:presLayoutVars>
      </dgm:prSet>
      <dgm:spPr/>
    </dgm:pt>
    <dgm:pt modelId="{88E606A0-8302-4BAE-ABD9-F050AF611445}" type="pres">
      <dgm:prSet presAssocID="{5A3D9306-E1FD-4F3A-9210-BB321C195490}" presName="composite" presStyleCnt="0"/>
      <dgm:spPr/>
    </dgm:pt>
    <dgm:pt modelId="{3BC52715-4C14-4343-94A1-1511CBCD3E95}" type="pres">
      <dgm:prSet presAssocID="{5A3D9306-E1FD-4F3A-9210-BB321C195490}" presName="parentText" presStyleLbl="alignNode1" presStyleIdx="0" presStyleCnt="2">
        <dgm:presLayoutVars>
          <dgm:chMax val="1"/>
          <dgm:bulletEnabled val="1"/>
        </dgm:presLayoutVars>
      </dgm:prSet>
      <dgm:spPr/>
    </dgm:pt>
    <dgm:pt modelId="{18D92FE0-1E0B-4252-A4E2-F52F3CC881A0}" type="pres">
      <dgm:prSet presAssocID="{5A3D9306-E1FD-4F3A-9210-BB321C195490}" presName="descendantText" presStyleLbl="alignAcc1" presStyleIdx="0" presStyleCnt="2" custScaleY="133410">
        <dgm:presLayoutVars>
          <dgm:bulletEnabled val="1"/>
        </dgm:presLayoutVars>
      </dgm:prSet>
      <dgm:spPr/>
    </dgm:pt>
    <dgm:pt modelId="{135CDDF5-F045-48CF-B525-D4832A575478}" type="pres">
      <dgm:prSet presAssocID="{24AABBC6-3FEA-4728-BB0D-17C7BF906A91}" presName="sp" presStyleCnt="0"/>
      <dgm:spPr/>
    </dgm:pt>
    <dgm:pt modelId="{04AFC39F-5D52-4DF5-B7E5-E39AACE6CBCC}" type="pres">
      <dgm:prSet presAssocID="{8C5ECC38-0001-468A-A895-06054DB9E420}" presName="composite" presStyleCnt="0"/>
      <dgm:spPr/>
    </dgm:pt>
    <dgm:pt modelId="{9A6ABE6C-7021-4B8A-8603-AA4BD9AD89F4}" type="pres">
      <dgm:prSet presAssocID="{8C5ECC38-0001-468A-A895-06054DB9E420}" presName="parentText" presStyleLbl="alignNode1" presStyleIdx="1" presStyleCnt="2">
        <dgm:presLayoutVars>
          <dgm:chMax val="1"/>
          <dgm:bulletEnabled val="1"/>
        </dgm:presLayoutVars>
      </dgm:prSet>
      <dgm:spPr/>
    </dgm:pt>
    <dgm:pt modelId="{C6C68A6D-F91B-45D5-A66F-46B05CA2ACC5}" type="pres">
      <dgm:prSet presAssocID="{8C5ECC38-0001-468A-A895-06054DB9E420}" presName="descendantText" presStyleLbl="alignAcc1" presStyleIdx="1" presStyleCnt="2" custLinFactNeighborX="-138" custLinFactNeighborY="-19191">
        <dgm:presLayoutVars>
          <dgm:bulletEnabled val="1"/>
        </dgm:presLayoutVars>
      </dgm:prSet>
      <dgm:spPr/>
    </dgm:pt>
  </dgm:ptLst>
  <dgm:cxnLst>
    <dgm:cxn modelId="{4732CA0A-FE50-44F7-8DF7-B9EE6D71806B}" type="presOf" srcId="{5A3D9306-E1FD-4F3A-9210-BB321C195490}" destId="{3BC52715-4C14-4343-94A1-1511CBCD3E95}" srcOrd="0" destOrd="0" presId="urn:microsoft.com/office/officeart/2005/8/layout/chevron2"/>
    <dgm:cxn modelId="{BE434212-9D09-45C5-9A97-589DB30F594B}" srcId="{84D9D890-D4C2-464D-AEFA-AF97E9F2226C}" destId="{8C5ECC38-0001-468A-A895-06054DB9E420}" srcOrd="1" destOrd="0" parTransId="{66D4DF0D-A2C1-4E01-941D-8BFB3132CACA}" sibTransId="{EE749F2C-2288-4B5D-BCA1-EF63A72D0A75}"/>
    <dgm:cxn modelId="{A9CF7136-9A24-47A6-9244-57A6405E2357}" type="presOf" srcId="{8C5ECC38-0001-468A-A895-06054DB9E420}" destId="{9A6ABE6C-7021-4B8A-8603-AA4BD9AD89F4}" srcOrd="0" destOrd="0" presId="urn:microsoft.com/office/officeart/2005/8/layout/chevron2"/>
    <dgm:cxn modelId="{8B831360-C657-43A4-84B5-CF7F8AD2618F}" srcId="{5A3D9306-E1FD-4F3A-9210-BB321C195490}" destId="{D0920A01-5940-4572-9A19-AE7910DEC84F}" srcOrd="3" destOrd="0" parTransId="{7D4F8338-07AD-4706-BA36-054502498A12}" sibTransId="{A57B984D-BFFA-4A75-BB57-304BE42EDBF5}"/>
    <dgm:cxn modelId="{87692B6A-6CFA-4EC7-A060-BF6D0ACA9333}" type="presOf" srcId="{FA82202A-8ACE-4229-9EA4-74CDB627DF82}" destId="{C6C68A6D-F91B-45D5-A66F-46B05CA2ACC5}" srcOrd="0" destOrd="1" presId="urn:microsoft.com/office/officeart/2005/8/layout/chevron2"/>
    <dgm:cxn modelId="{16909475-3897-4CCC-8173-62A7C171C0B9}" srcId="{5A3D9306-E1FD-4F3A-9210-BB321C195490}" destId="{C82F099F-6EA6-4D95-A76D-70672A487205}" srcOrd="0" destOrd="0" parTransId="{8BD73930-A12D-438E-B89F-2A45657AC582}" sibTransId="{0B87D705-BA3F-4602-BE7D-950D858CD6D5}"/>
    <dgm:cxn modelId="{B2D0C575-91B3-412A-9518-A72E9A4BE24D}" srcId="{5A3D9306-E1FD-4F3A-9210-BB321C195490}" destId="{05C5B3F6-7DE5-4BFF-8207-8857E933D484}" srcOrd="2" destOrd="0" parTransId="{D0B12A4B-CE75-4EAF-9DC5-231B594A3756}" sibTransId="{8A2EE2CB-E917-4DAD-B628-142DAEAA04C4}"/>
    <dgm:cxn modelId="{C8BF8890-5BED-48DB-9590-BE277DECE845}" srcId="{8C5ECC38-0001-468A-A895-06054DB9E420}" destId="{FA82202A-8ACE-4229-9EA4-74CDB627DF82}" srcOrd="1" destOrd="0" parTransId="{61CC787E-BCE3-4F0F-8DC2-CFC84DD0C374}" sibTransId="{DF374E2D-98B3-4405-B579-EECE205B2182}"/>
    <dgm:cxn modelId="{5A5F8C92-A26F-4947-A7E6-B52B8888998D}" srcId="{5A3D9306-E1FD-4F3A-9210-BB321C195490}" destId="{4AB0607C-377B-4354-A6C7-472D41AC36E7}" srcOrd="1" destOrd="0" parTransId="{DF9E84E7-60EA-47A7-BC0B-3FEFAC09700D}" sibTransId="{241636D7-E047-40FA-BF3F-776572C804F9}"/>
    <dgm:cxn modelId="{0C072B9B-43E6-496D-8ACA-891280661C85}" type="presOf" srcId="{05C5B3F6-7DE5-4BFF-8207-8857E933D484}" destId="{18D92FE0-1E0B-4252-A4E2-F52F3CC881A0}" srcOrd="0" destOrd="2" presId="urn:microsoft.com/office/officeart/2005/8/layout/chevron2"/>
    <dgm:cxn modelId="{FB813EAD-10B2-4601-A304-6B9BB2CBA0F1}" type="presOf" srcId="{C82F099F-6EA6-4D95-A76D-70672A487205}" destId="{18D92FE0-1E0B-4252-A4E2-F52F3CC881A0}" srcOrd="0" destOrd="0" presId="urn:microsoft.com/office/officeart/2005/8/layout/chevron2"/>
    <dgm:cxn modelId="{DB47BDC5-7385-43FF-A2F5-DB6EFE6234B6}" type="presOf" srcId="{D0920A01-5940-4572-9A19-AE7910DEC84F}" destId="{18D92FE0-1E0B-4252-A4E2-F52F3CC881A0}" srcOrd="0" destOrd="3" presId="urn:microsoft.com/office/officeart/2005/8/layout/chevron2"/>
    <dgm:cxn modelId="{2E1418D7-7ACA-4B3B-8014-DDDC5989303C}" srcId="{84D9D890-D4C2-464D-AEFA-AF97E9F2226C}" destId="{5A3D9306-E1FD-4F3A-9210-BB321C195490}" srcOrd="0" destOrd="0" parTransId="{63C19C75-624C-4B9D-9E96-77E9D19901B2}" sibTransId="{24AABBC6-3FEA-4728-BB0D-17C7BF906A91}"/>
    <dgm:cxn modelId="{A2692FE8-0697-4E51-98EC-2E8BFB316E86}" srcId="{8C5ECC38-0001-468A-A895-06054DB9E420}" destId="{AD725278-1580-4639-95FD-E34B11042A32}" srcOrd="0" destOrd="0" parTransId="{8783C426-95A6-4E9E-9182-D1AAC477C746}" sibTransId="{6ED81655-0436-4BEB-A773-C493EF8F9514}"/>
    <dgm:cxn modelId="{E94321F5-D627-4DCD-AB32-B604D05362C7}" type="presOf" srcId="{AD725278-1580-4639-95FD-E34B11042A32}" destId="{C6C68A6D-F91B-45D5-A66F-46B05CA2ACC5}" srcOrd="0" destOrd="0" presId="urn:microsoft.com/office/officeart/2005/8/layout/chevron2"/>
    <dgm:cxn modelId="{B0C6CFF5-A7B9-414A-997C-5113F1F05980}" type="presOf" srcId="{4AB0607C-377B-4354-A6C7-472D41AC36E7}" destId="{18D92FE0-1E0B-4252-A4E2-F52F3CC881A0}" srcOrd="0" destOrd="1" presId="urn:microsoft.com/office/officeart/2005/8/layout/chevron2"/>
    <dgm:cxn modelId="{C74E61FD-08AE-448A-B34F-250FA8F2313C}" type="presOf" srcId="{84D9D890-D4C2-464D-AEFA-AF97E9F2226C}" destId="{128B4BD2-A075-4F38-B0FF-14E831FD2C30}" srcOrd="0" destOrd="0" presId="urn:microsoft.com/office/officeart/2005/8/layout/chevron2"/>
    <dgm:cxn modelId="{632051C0-4D80-4294-AAE3-681ECB05A49A}" type="presParOf" srcId="{128B4BD2-A075-4F38-B0FF-14E831FD2C30}" destId="{88E606A0-8302-4BAE-ABD9-F050AF611445}" srcOrd="0" destOrd="0" presId="urn:microsoft.com/office/officeart/2005/8/layout/chevron2"/>
    <dgm:cxn modelId="{3379593B-C689-4903-BD4D-AF00D90ECDC7}" type="presParOf" srcId="{88E606A0-8302-4BAE-ABD9-F050AF611445}" destId="{3BC52715-4C14-4343-94A1-1511CBCD3E95}" srcOrd="0" destOrd="0" presId="urn:microsoft.com/office/officeart/2005/8/layout/chevron2"/>
    <dgm:cxn modelId="{52FE4E9A-D737-412F-BB79-E7106499561A}" type="presParOf" srcId="{88E606A0-8302-4BAE-ABD9-F050AF611445}" destId="{18D92FE0-1E0B-4252-A4E2-F52F3CC881A0}" srcOrd="1" destOrd="0" presId="urn:microsoft.com/office/officeart/2005/8/layout/chevron2"/>
    <dgm:cxn modelId="{EA33BADA-2E7E-4954-A86D-EE0842E59AC9}" type="presParOf" srcId="{128B4BD2-A075-4F38-B0FF-14E831FD2C30}" destId="{135CDDF5-F045-48CF-B525-D4832A575478}" srcOrd="1" destOrd="0" presId="urn:microsoft.com/office/officeart/2005/8/layout/chevron2"/>
    <dgm:cxn modelId="{02F2855E-E806-4B67-9612-DB60F2C327C8}" type="presParOf" srcId="{128B4BD2-A075-4F38-B0FF-14E831FD2C30}" destId="{04AFC39F-5D52-4DF5-B7E5-E39AACE6CBCC}" srcOrd="2" destOrd="0" presId="urn:microsoft.com/office/officeart/2005/8/layout/chevron2"/>
    <dgm:cxn modelId="{DC8B8C0D-F59A-485F-B7B2-18CED3EBB61D}" type="presParOf" srcId="{04AFC39F-5D52-4DF5-B7E5-E39AACE6CBCC}" destId="{9A6ABE6C-7021-4B8A-8603-AA4BD9AD89F4}" srcOrd="0" destOrd="0" presId="urn:microsoft.com/office/officeart/2005/8/layout/chevron2"/>
    <dgm:cxn modelId="{CA52E3F5-C056-4201-A650-1DF1966D3B87}" type="presParOf" srcId="{04AFC39F-5D52-4DF5-B7E5-E39AACE6CBCC}" destId="{C6C68A6D-F91B-45D5-A66F-46B05CA2ACC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52715-4C14-4343-94A1-1511CBCD3E95}">
      <dsp:nvSpPr>
        <dsp:cNvPr id="0" name=""/>
        <dsp:cNvSpPr/>
      </dsp:nvSpPr>
      <dsp:spPr>
        <a:xfrm rot="5400000">
          <a:off x="-381035" y="664678"/>
          <a:ext cx="2540235" cy="1778164"/>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1" y="1172724"/>
        <a:ext cx="1778164" cy="762071"/>
      </dsp:txXfrm>
    </dsp:sp>
    <dsp:sp modelId="{18D92FE0-1E0B-4252-A4E2-F52F3CC881A0}">
      <dsp:nvSpPr>
        <dsp:cNvPr id="0" name=""/>
        <dsp:cNvSpPr/>
      </dsp:nvSpPr>
      <dsp:spPr>
        <a:xfrm rot="5400000">
          <a:off x="3864380" y="-2078397"/>
          <a:ext cx="2202803" cy="6375235"/>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a:t>Includes photographs, images from the internet or other sources, Smart Art, data graphs… basically anything that is not text.</a:t>
          </a:r>
        </a:p>
        <a:p>
          <a:pPr marL="114300" lvl="1" indent="-114300" algn="l" defTabSz="666750">
            <a:lnSpc>
              <a:spcPct val="90000"/>
            </a:lnSpc>
            <a:spcBef>
              <a:spcPct val="0"/>
            </a:spcBef>
            <a:spcAft>
              <a:spcPct val="15000"/>
            </a:spcAft>
            <a:buChar char="•"/>
          </a:pPr>
          <a:r>
            <a:rPr lang="en-US" sz="1500" kern="1200" dirty="0"/>
            <a:t>The presenter/author is responsible to provide graphics that are either owned by the presenter or the presenter/author has permission to share them in the education. Some images are available for use without license or fee (Google is one of many publicly available image websites)</a:t>
          </a:r>
        </a:p>
        <a:p>
          <a:pPr marL="114300" lvl="1" indent="-114300" algn="l" defTabSz="666750">
            <a:lnSpc>
              <a:spcPct val="90000"/>
            </a:lnSpc>
            <a:spcBef>
              <a:spcPct val="0"/>
            </a:spcBef>
            <a:spcAft>
              <a:spcPct val="15000"/>
            </a:spcAft>
            <a:buChar char="•"/>
          </a:pPr>
          <a:r>
            <a:rPr lang="en-US" sz="1500" kern="1200" dirty="0"/>
            <a:t>Graphics cannot be promotional</a:t>
          </a:r>
        </a:p>
        <a:p>
          <a:pPr marL="114300" lvl="1" indent="-114300" algn="l" defTabSz="666750">
            <a:lnSpc>
              <a:spcPct val="90000"/>
            </a:lnSpc>
            <a:spcBef>
              <a:spcPct val="0"/>
            </a:spcBef>
            <a:spcAft>
              <a:spcPct val="15000"/>
            </a:spcAft>
            <a:buChar char="•"/>
          </a:pPr>
          <a:endParaRPr lang="en-US" sz="1500" kern="1200" dirty="0"/>
        </a:p>
      </dsp:txBody>
      <dsp:txXfrm rot="-5400000">
        <a:off x="1778164" y="115351"/>
        <a:ext cx="6267703" cy="1987739"/>
      </dsp:txXfrm>
    </dsp:sp>
    <dsp:sp modelId="{9A6ABE6C-7021-4B8A-8603-AA4BD9AD89F4}">
      <dsp:nvSpPr>
        <dsp:cNvPr id="0" name=""/>
        <dsp:cNvSpPr/>
      </dsp:nvSpPr>
      <dsp:spPr>
        <a:xfrm rot="5400000">
          <a:off x="-381035" y="2938381"/>
          <a:ext cx="2540235" cy="1778164"/>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4.</a:t>
          </a:r>
          <a:r>
            <a:rPr lang="en-US" sz="2600" kern="1200" dirty="0"/>
            <a:t>Assess Graphics</a:t>
          </a:r>
        </a:p>
      </dsp:txBody>
      <dsp:txXfrm rot="-5400000">
        <a:off x="1" y="3446427"/>
        <a:ext cx="1778164" cy="762071"/>
      </dsp:txXfrm>
    </dsp:sp>
    <dsp:sp modelId="{C6C68A6D-F91B-45D5-A66F-46B05CA2ACC5}">
      <dsp:nvSpPr>
        <dsp:cNvPr id="0" name=""/>
        <dsp:cNvSpPr/>
      </dsp:nvSpPr>
      <dsp:spPr>
        <a:xfrm rot="5400000">
          <a:off x="4131408" y="-121567"/>
          <a:ext cx="1651153" cy="6375235"/>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Graphics must be relevant to the education and should be used to enhance the education through engagement/interactivity/ amplifying the educational content</a:t>
          </a:r>
        </a:p>
        <a:p>
          <a:pPr marL="114300" lvl="1" indent="-114300" algn="l" defTabSz="666750">
            <a:lnSpc>
              <a:spcPct val="90000"/>
            </a:lnSpc>
            <a:spcBef>
              <a:spcPct val="0"/>
            </a:spcBef>
            <a:spcAft>
              <a:spcPct val="15000"/>
            </a:spcAft>
            <a:buChar char="•"/>
          </a:pPr>
          <a:r>
            <a:rPr lang="en-US" sz="1500" kern="1200"/>
            <a:t>If there is a question regarding a graphic, the reviewer can ask the presenter, or direct the question/concern to Tandy.</a:t>
          </a:r>
        </a:p>
      </dsp:txBody>
      <dsp:txXfrm rot="-5400000">
        <a:off x="1769368" y="2321076"/>
        <a:ext cx="6294632" cy="14899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233" name="Google Shape;23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34" name="Google Shape;23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240" name="Google Shape;24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247" name="Google Shape;2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8" name="Google Shape;24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254" name="Google Shape;2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55" name="Google Shape;25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261" name="Google Shape;2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62" name="Google Shape;26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278" name="Google Shape;27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79" name="Google Shape;27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285" name="Google Shape;28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299" name="Google Shape;2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00" name="Google Shape;300;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313" name="Google Shape;3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4" name="Google Shape;31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362" name="Google Shape;36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63" name="Google Shape;36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8b086f936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71" name="Google Shape;171;g38b086f936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38b086f936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178" name="Google Shape;17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9" name="Google Shape;17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187" name="Google Shape;18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8" name="Google Shape;18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194" name="Google Shape;19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5" name="Google Shape;19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219" name="Google Shape;21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0" name="Google Shape;22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226" name="Google Shape;22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7" name="Google Shape;22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grpSp>
        <p:nvGrpSpPr>
          <p:cNvPr id="21" name="Google Shape;21;p31"/>
          <p:cNvGrpSpPr/>
          <p:nvPr/>
        </p:nvGrpSpPr>
        <p:grpSpPr>
          <a:xfrm>
            <a:off x="0" y="0"/>
            <a:ext cx="9144677" cy="6858000"/>
            <a:chOff x="0" y="0"/>
            <a:chExt cx="9144677" cy="6858000"/>
          </a:xfrm>
        </p:grpSpPr>
        <p:pic>
          <p:nvPicPr>
            <p:cNvPr id="22" name="Google Shape;22;p31" descr="SD-PanelTitle-R1.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3" name="Google Shape;23;p31"/>
            <p:cNvSpPr/>
            <p:nvPr/>
          </p:nvSpPr>
          <p:spPr>
            <a:xfrm>
              <a:off x="1515532" y="1520422"/>
              <a:ext cx="6112935" cy="3818468"/>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24;p31" descr="HDRibbonTitle-UniformTrim.png"/>
            <p:cNvPicPr preferRelativeResize="0"/>
            <p:nvPr/>
          </p:nvPicPr>
          <p:blipFill rotWithShape="1">
            <a:blip r:embed="rId3">
              <a:alphaModFix/>
            </a:blip>
            <a:srcRect l="-2" r="47958"/>
            <a:stretch/>
          </p:blipFill>
          <p:spPr>
            <a:xfrm>
              <a:off x="0" y="3128434"/>
              <a:ext cx="1664208" cy="612648"/>
            </a:xfrm>
            <a:prstGeom prst="rect">
              <a:avLst/>
            </a:prstGeom>
            <a:noFill/>
            <a:ln>
              <a:noFill/>
            </a:ln>
          </p:spPr>
        </p:pic>
        <p:pic>
          <p:nvPicPr>
            <p:cNvPr id="25" name="Google Shape;25;p31" descr="HDRibbonTitle-UniformTrim.png"/>
            <p:cNvPicPr preferRelativeResize="0"/>
            <p:nvPr/>
          </p:nvPicPr>
          <p:blipFill rotWithShape="1">
            <a:blip r:embed="rId3">
              <a:alphaModFix/>
            </a:blip>
            <a:srcRect l="-2" r="47958"/>
            <a:stretch/>
          </p:blipFill>
          <p:spPr>
            <a:xfrm>
              <a:off x="7480469" y="3128434"/>
              <a:ext cx="1664208" cy="612648"/>
            </a:xfrm>
            <a:prstGeom prst="rect">
              <a:avLst/>
            </a:prstGeom>
            <a:noFill/>
            <a:ln>
              <a:noFill/>
            </a:ln>
          </p:spPr>
        </p:pic>
      </p:grpSp>
      <p:sp>
        <p:nvSpPr>
          <p:cNvPr id="26" name="Google Shape;26;p31"/>
          <p:cNvSpPr txBox="1">
            <a:spLocks noGrp="1"/>
          </p:cNvSpPr>
          <p:nvPr>
            <p:ph type="ctrTitle"/>
          </p:nvPr>
        </p:nvSpPr>
        <p:spPr>
          <a:xfrm>
            <a:off x="1921934" y="1811863"/>
            <a:ext cx="5308866"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4800"/>
              <a:buFont typeface="Garamond"/>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ubTitle" idx="1"/>
          </p:nvPr>
        </p:nvSpPr>
        <p:spPr>
          <a:xfrm>
            <a:off x="1921934" y="3598327"/>
            <a:ext cx="5308866" cy="1377651"/>
          </a:xfrm>
          <a:prstGeom prst="rect">
            <a:avLst/>
          </a:prstGeom>
          <a:noFill/>
          <a:ln>
            <a:noFill/>
          </a:ln>
        </p:spPr>
        <p:txBody>
          <a:bodyPr spcFirstLastPara="1" wrap="square" lIns="91425" tIns="45700" rIns="91425" bIns="45700" anchor="t" anchorCtr="0">
            <a:normAutofit/>
          </a:bodyPr>
          <a:lstStyle>
            <a:lvl1pPr lvl="0" algn="ctr">
              <a:spcBef>
                <a:spcPts val="400"/>
              </a:spcBef>
              <a:spcAft>
                <a:spcPts val="0"/>
              </a:spcAft>
              <a:buSzPts val="2300"/>
              <a:buNone/>
              <a:defRPr sz="20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8" name="Google Shape;28;p31"/>
          <p:cNvSpPr txBox="1">
            <a:spLocks noGrp="1"/>
          </p:cNvSpPr>
          <p:nvPr>
            <p:ph type="dt" idx="10"/>
          </p:nvPr>
        </p:nvSpPr>
        <p:spPr>
          <a:xfrm>
            <a:off x="6065417" y="5054602"/>
            <a:ext cx="673276"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1921934" y="5054602"/>
            <a:ext cx="406486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6817317" y="5054602"/>
            <a:ext cx="413483"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1" name="Google Shape;31;p31"/>
          <p:cNvCxnSpPr/>
          <p:nvPr/>
        </p:nvCxnSpPr>
        <p:spPr>
          <a:xfrm>
            <a:off x="2019825" y="3471329"/>
            <a:ext cx="5113083"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40"/>
          <p:cNvSpPr txBox="1">
            <a:spLocks noGrp="1"/>
          </p:cNvSpPr>
          <p:nvPr>
            <p:ph type="title"/>
          </p:nvPr>
        </p:nvSpPr>
        <p:spPr>
          <a:xfrm>
            <a:off x="1176865" y="1883832"/>
            <a:ext cx="3632202"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a:spLocks noGrp="1"/>
          </p:cNvSpPr>
          <p:nvPr>
            <p:ph type="pic" idx="2"/>
          </p:nvPr>
        </p:nvSpPr>
        <p:spPr>
          <a:xfrm>
            <a:off x="5183069" y="1032933"/>
            <a:ext cx="2929463" cy="4792136"/>
          </a:xfrm>
          <a:prstGeom prst="roundRect">
            <a:avLst>
              <a:gd name="adj" fmla="val 0"/>
            </a:avLst>
          </a:prstGeom>
          <a:noFill/>
          <a:ln w="57150" cap="flat" cmpd="thickThin">
            <a:solidFill>
              <a:srgbClr val="7F7F7F"/>
            </a:solidFill>
            <a:prstDash val="solid"/>
            <a:round/>
            <a:headEnd type="none" w="sm" len="sm"/>
            <a:tailEnd type="none" w="sm" len="sm"/>
          </a:ln>
        </p:spPr>
        <p:txBody>
          <a:bodyPr/>
          <a:lstStyle/>
          <a:p>
            <a:endParaRPr lang="en-US"/>
          </a:p>
        </p:txBody>
      </p:sp>
      <p:sp>
        <p:nvSpPr>
          <p:cNvPr id="91" name="Google Shape;91;p40"/>
          <p:cNvSpPr txBox="1">
            <a:spLocks noGrp="1"/>
          </p:cNvSpPr>
          <p:nvPr>
            <p:ph type="body" idx="1"/>
          </p:nvPr>
        </p:nvSpPr>
        <p:spPr>
          <a:xfrm>
            <a:off x="1176865" y="3255432"/>
            <a:ext cx="3632201"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92" name="Google Shape;92;p40"/>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0"/>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0"/>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5"/>
        <p:cNvGrpSpPr/>
        <p:nvPr/>
      </p:nvGrpSpPr>
      <p:grpSpPr>
        <a:xfrm>
          <a:off x="0" y="0"/>
          <a:ext cx="0" cy="0"/>
          <a:chOff x="0" y="0"/>
          <a:chExt cx="0" cy="0"/>
        </a:xfrm>
      </p:grpSpPr>
      <p:sp>
        <p:nvSpPr>
          <p:cNvPr id="96" name="Google Shape;96;p41"/>
          <p:cNvSpPr txBox="1">
            <a:spLocks noGrp="1"/>
          </p:cNvSpPr>
          <p:nvPr>
            <p:ph type="title"/>
          </p:nvPr>
        </p:nvSpPr>
        <p:spPr>
          <a:xfrm>
            <a:off x="1176866" y="4815415"/>
            <a:ext cx="6798734"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1"/>
          <p:cNvSpPr>
            <a:spLocks noGrp="1"/>
          </p:cNvSpPr>
          <p:nvPr>
            <p:ph type="pic" idx="2"/>
          </p:nvPr>
        </p:nvSpPr>
        <p:spPr>
          <a:xfrm>
            <a:off x="1026260" y="1032933"/>
            <a:ext cx="7091482" cy="3361269"/>
          </a:xfrm>
          <a:prstGeom prst="roundRect">
            <a:avLst>
              <a:gd name="adj" fmla="val 0"/>
            </a:avLst>
          </a:prstGeom>
          <a:noFill/>
          <a:ln w="57150" cap="flat" cmpd="thickThin">
            <a:solidFill>
              <a:srgbClr val="7F7F7F"/>
            </a:solidFill>
            <a:prstDash val="solid"/>
            <a:round/>
            <a:headEnd type="none" w="sm" len="sm"/>
            <a:tailEnd type="none" w="sm" len="sm"/>
          </a:ln>
        </p:spPr>
        <p:txBody>
          <a:bodyPr/>
          <a:lstStyle/>
          <a:p>
            <a:endParaRPr lang="en-US"/>
          </a:p>
        </p:txBody>
      </p:sp>
      <p:sp>
        <p:nvSpPr>
          <p:cNvPr id="98" name="Google Shape;98;p41"/>
          <p:cNvSpPr txBox="1">
            <a:spLocks noGrp="1"/>
          </p:cNvSpPr>
          <p:nvPr>
            <p:ph type="body" idx="1"/>
          </p:nvPr>
        </p:nvSpPr>
        <p:spPr>
          <a:xfrm>
            <a:off x="1176866" y="5382153"/>
            <a:ext cx="6798734"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99" name="Google Shape;99;p41"/>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1"/>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1"/>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2"/>
        <p:cNvGrpSpPr/>
        <p:nvPr/>
      </p:nvGrpSpPr>
      <p:grpSpPr>
        <a:xfrm>
          <a:off x="0" y="0"/>
          <a:ext cx="0" cy="0"/>
          <a:chOff x="0" y="0"/>
          <a:chExt cx="0" cy="0"/>
        </a:xfrm>
      </p:grpSpPr>
      <p:sp>
        <p:nvSpPr>
          <p:cNvPr id="103" name="Google Shape;103;p42"/>
          <p:cNvSpPr txBox="1">
            <a:spLocks noGrp="1"/>
          </p:cNvSpPr>
          <p:nvPr>
            <p:ph type="title"/>
          </p:nvPr>
        </p:nvSpPr>
        <p:spPr>
          <a:xfrm>
            <a:off x="1176866" y="906873"/>
            <a:ext cx="6798734" cy="309786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2"/>
          <p:cNvSpPr txBox="1">
            <a:spLocks noGrp="1"/>
          </p:cNvSpPr>
          <p:nvPr>
            <p:ph type="body" idx="1"/>
          </p:nvPr>
        </p:nvSpPr>
        <p:spPr>
          <a:xfrm>
            <a:off x="1176865" y="4275666"/>
            <a:ext cx="6798736" cy="160020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5" name="Google Shape;105;p42"/>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2"/>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2"/>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8" name="Google Shape;108;p42"/>
          <p:cNvCxnSpPr/>
          <p:nvPr/>
        </p:nvCxnSpPr>
        <p:spPr>
          <a:xfrm>
            <a:off x="1278465" y="4140199"/>
            <a:ext cx="6606425"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1334333" y="982132"/>
            <a:ext cx="6400250"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3"/>
          <p:cNvSpPr txBox="1">
            <a:spLocks noGrp="1"/>
          </p:cNvSpPr>
          <p:nvPr>
            <p:ph type="body" idx="1"/>
          </p:nvPr>
        </p:nvSpPr>
        <p:spPr>
          <a:xfrm>
            <a:off x="1600200" y="3352799"/>
            <a:ext cx="5892798" cy="651933"/>
          </a:xfrm>
          <a:prstGeom prst="rect">
            <a:avLst/>
          </a:prstGeom>
          <a:noFill/>
          <a:ln>
            <a:noFill/>
          </a:ln>
        </p:spPr>
        <p:txBody>
          <a:bodyPr spcFirstLastPara="1" wrap="square" lIns="91425" tIns="45700" rIns="91425" bIns="45700" anchor="ctr" anchorCtr="0">
            <a:normAutofit/>
          </a:bodyPr>
          <a:lstStyle>
            <a:lvl1pPr marL="457200" lvl="0" indent="-228600" algn="r">
              <a:spcBef>
                <a:spcPts val="360"/>
              </a:spcBef>
              <a:spcAft>
                <a:spcPts val="0"/>
              </a:spcAft>
              <a:buSzPts val="2070"/>
              <a:buFont typeface="Garamond"/>
              <a:buNone/>
              <a:defRPr sz="18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12" name="Google Shape;112;p43"/>
          <p:cNvSpPr txBox="1">
            <a:spLocks noGrp="1"/>
          </p:cNvSpPr>
          <p:nvPr>
            <p:ph type="body" idx="2"/>
          </p:nvPr>
        </p:nvSpPr>
        <p:spPr>
          <a:xfrm>
            <a:off x="1176863" y="4343400"/>
            <a:ext cx="6798738"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3" name="Google Shape;113;p43"/>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3"/>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3"/>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43"/>
          <p:cNvSpPr txBox="1"/>
          <p:nvPr/>
        </p:nvSpPr>
        <p:spPr>
          <a:xfrm>
            <a:off x="849969" y="905362"/>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7200">
                <a:solidFill>
                  <a:schemeClr val="dk1"/>
                </a:solidFill>
                <a:latin typeface="Garamond"/>
                <a:ea typeface="Garamond"/>
                <a:cs typeface="Garamond"/>
                <a:sym typeface="Garamond"/>
              </a:rPr>
              <a:t>“</a:t>
            </a:r>
            <a:endParaRPr/>
          </a:p>
        </p:txBody>
      </p:sp>
      <p:sp>
        <p:nvSpPr>
          <p:cNvPr id="117" name="Google Shape;117;p43"/>
          <p:cNvSpPr txBox="1"/>
          <p:nvPr/>
        </p:nvSpPr>
        <p:spPr>
          <a:xfrm>
            <a:off x="7633503" y="2827870"/>
            <a:ext cx="457319"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7200">
                <a:solidFill>
                  <a:schemeClr val="dk1"/>
                </a:solidFill>
                <a:latin typeface="Garamond"/>
                <a:ea typeface="Garamond"/>
                <a:cs typeface="Garamond"/>
                <a:sym typeface="Garamond"/>
              </a:rPr>
              <a:t>”</a:t>
            </a:r>
            <a:endParaRPr/>
          </a:p>
        </p:txBody>
      </p:sp>
      <p:cxnSp>
        <p:nvCxnSpPr>
          <p:cNvPr id="118" name="Google Shape;118;p43"/>
          <p:cNvCxnSpPr/>
          <p:nvPr/>
        </p:nvCxnSpPr>
        <p:spPr>
          <a:xfrm>
            <a:off x="1278466" y="4140199"/>
            <a:ext cx="659553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9"/>
        <p:cNvGrpSpPr/>
        <p:nvPr/>
      </p:nvGrpSpPr>
      <p:grpSpPr>
        <a:xfrm>
          <a:off x="0" y="0"/>
          <a:ext cx="0" cy="0"/>
          <a:chOff x="0" y="0"/>
          <a:chExt cx="0" cy="0"/>
        </a:xfrm>
      </p:grpSpPr>
      <p:sp>
        <p:nvSpPr>
          <p:cNvPr id="120" name="Google Shape;120;p44"/>
          <p:cNvSpPr txBox="1">
            <a:spLocks noGrp="1"/>
          </p:cNvSpPr>
          <p:nvPr>
            <p:ph type="title"/>
          </p:nvPr>
        </p:nvSpPr>
        <p:spPr>
          <a:xfrm>
            <a:off x="1176869" y="3308581"/>
            <a:ext cx="679872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4"/>
          <p:cNvSpPr txBox="1">
            <a:spLocks noGrp="1"/>
          </p:cNvSpPr>
          <p:nvPr>
            <p:ph type="body" idx="1"/>
          </p:nvPr>
        </p:nvSpPr>
        <p:spPr>
          <a:xfrm>
            <a:off x="1176868" y="4777381"/>
            <a:ext cx="6798730"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2" name="Google Shape;122;p44"/>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4"/>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4"/>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5"/>
        <p:cNvGrpSpPr/>
        <p:nvPr/>
      </p:nvGrpSpPr>
      <p:grpSpPr>
        <a:xfrm>
          <a:off x="0" y="0"/>
          <a:ext cx="0" cy="0"/>
          <a:chOff x="0" y="0"/>
          <a:chExt cx="0" cy="0"/>
        </a:xfrm>
      </p:grpSpPr>
      <p:sp>
        <p:nvSpPr>
          <p:cNvPr id="126" name="Google Shape;126;p45"/>
          <p:cNvSpPr txBox="1">
            <a:spLocks noGrp="1"/>
          </p:cNvSpPr>
          <p:nvPr>
            <p:ph type="title"/>
          </p:nvPr>
        </p:nvSpPr>
        <p:spPr>
          <a:xfrm>
            <a:off x="1409416" y="982132"/>
            <a:ext cx="632516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5"/>
          <p:cNvSpPr txBox="1">
            <a:spLocks noGrp="1"/>
          </p:cNvSpPr>
          <p:nvPr>
            <p:ph type="body" idx="1"/>
          </p:nvPr>
        </p:nvSpPr>
        <p:spPr>
          <a:xfrm>
            <a:off x="1176868" y="3639312"/>
            <a:ext cx="6798730"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45"/>
          <p:cNvSpPr txBox="1">
            <a:spLocks noGrp="1"/>
          </p:cNvSpPr>
          <p:nvPr>
            <p:ph type="body" idx="2"/>
          </p:nvPr>
        </p:nvSpPr>
        <p:spPr>
          <a:xfrm>
            <a:off x="1176865" y="4529667"/>
            <a:ext cx="6798736"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840"/>
              <a:buNone/>
              <a:defRPr sz="1600">
                <a:solidFill>
                  <a:schemeClr val="dk1"/>
                </a:solidFill>
              </a:defRPr>
            </a:lvl1pPr>
            <a:lvl2pPr marL="914400" lvl="1" indent="-228600" algn="l">
              <a:spcBef>
                <a:spcPts val="600"/>
              </a:spcBef>
              <a:spcAft>
                <a:spcPts val="0"/>
              </a:spcAft>
              <a:buSzPts val="1840"/>
              <a:buNone/>
              <a:defRPr sz="16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45"/>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5"/>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5"/>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45"/>
          <p:cNvSpPr txBox="1"/>
          <p:nvPr/>
        </p:nvSpPr>
        <p:spPr>
          <a:xfrm>
            <a:off x="878060" y="896895"/>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33" name="Google Shape;133;p45"/>
          <p:cNvSpPr txBox="1"/>
          <p:nvPr/>
        </p:nvSpPr>
        <p:spPr>
          <a:xfrm>
            <a:off x="7649796" y="2607728"/>
            <a:ext cx="457319"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34" name="Google Shape;134;p45"/>
          <p:cNvCxnSpPr/>
          <p:nvPr/>
        </p:nvCxnSpPr>
        <p:spPr>
          <a:xfrm>
            <a:off x="1278466" y="3429000"/>
            <a:ext cx="659553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5"/>
        <p:cNvGrpSpPr/>
        <p:nvPr/>
      </p:nvGrpSpPr>
      <p:grpSpPr>
        <a:xfrm>
          <a:off x="0" y="0"/>
          <a:ext cx="0" cy="0"/>
          <a:chOff x="0" y="0"/>
          <a:chExt cx="0" cy="0"/>
        </a:xfrm>
      </p:grpSpPr>
      <p:sp>
        <p:nvSpPr>
          <p:cNvPr id="136" name="Google Shape;136;p46"/>
          <p:cNvSpPr txBox="1">
            <a:spLocks noGrp="1"/>
          </p:cNvSpPr>
          <p:nvPr>
            <p:ph type="title"/>
          </p:nvPr>
        </p:nvSpPr>
        <p:spPr>
          <a:xfrm>
            <a:off x="1176865" y="982131"/>
            <a:ext cx="6798734" cy="22944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6"/>
          <p:cNvSpPr txBox="1">
            <a:spLocks noGrp="1"/>
          </p:cNvSpPr>
          <p:nvPr>
            <p:ph type="body" idx="1"/>
          </p:nvPr>
        </p:nvSpPr>
        <p:spPr>
          <a:xfrm>
            <a:off x="1176868" y="3566160"/>
            <a:ext cx="6798730" cy="905256"/>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8" name="Google Shape;138;p46"/>
          <p:cNvSpPr txBox="1">
            <a:spLocks noGrp="1"/>
          </p:cNvSpPr>
          <p:nvPr>
            <p:ph type="body" idx="2"/>
          </p:nvPr>
        </p:nvSpPr>
        <p:spPr>
          <a:xfrm>
            <a:off x="1176866" y="4470400"/>
            <a:ext cx="6798734"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840"/>
              <a:buNone/>
              <a:defRPr sz="1600">
                <a:solidFill>
                  <a:schemeClr val="dk1"/>
                </a:solidFill>
              </a:defRPr>
            </a:lvl1pPr>
            <a:lvl2pPr marL="914400" lvl="1" indent="-228600" algn="l">
              <a:spcBef>
                <a:spcPts val="600"/>
              </a:spcBef>
              <a:spcAft>
                <a:spcPts val="0"/>
              </a:spcAft>
              <a:buSzPts val="1840"/>
              <a:buNone/>
              <a:defRPr sz="16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9" name="Google Shape;139;p46"/>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6"/>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6"/>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2" name="Google Shape;142;p46"/>
          <p:cNvCxnSpPr/>
          <p:nvPr/>
        </p:nvCxnSpPr>
        <p:spPr>
          <a:xfrm>
            <a:off x="1278469" y="3429000"/>
            <a:ext cx="6606421"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7"/>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0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7"/>
          <p:cNvSpPr txBox="1">
            <a:spLocks noGrp="1"/>
          </p:cNvSpPr>
          <p:nvPr>
            <p:ph type="body" idx="1"/>
          </p:nvPr>
        </p:nvSpPr>
        <p:spPr>
          <a:xfrm rot="5400000">
            <a:off x="2883366" y="783633"/>
            <a:ext cx="3385733" cy="67987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6" name="Google Shape;146;p47"/>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7"/>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7"/>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9" name="Google Shape;149;p47"/>
          <p:cNvCxnSpPr/>
          <p:nvPr/>
        </p:nvCxnSpPr>
        <p:spPr>
          <a:xfrm>
            <a:off x="1278466" y="2354670"/>
            <a:ext cx="660642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0"/>
        <p:cNvGrpSpPr/>
        <p:nvPr/>
      </p:nvGrpSpPr>
      <p:grpSpPr>
        <a:xfrm>
          <a:off x="0" y="0"/>
          <a:ext cx="0" cy="0"/>
          <a:chOff x="0" y="0"/>
          <a:chExt cx="0" cy="0"/>
        </a:xfrm>
      </p:grpSpPr>
      <p:sp>
        <p:nvSpPr>
          <p:cNvPr id="151" name="Google Shape;151;p48"/>
          <p:cNvSpPr txBox="1">
            <a:spLocks noGrp="1"/>
          </p:cNvSpPr>
          <p:nvPr>
            <p:ph type="title"/>
          </p:nvPr>
        </p:nvSpPr>
        <p:spPr>
          <a:xfrm rot="5400000">
            <a:off x="4681635" y="2581906"/>
            <a:ext cx="4968995" cy="161893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8"/>
          <p:cNvSpPr txBox="1">
            <a:spLocks noGrp="1"/>
          </p:cNvSpPr>
          <p:nvPr>
            <p:ph type="body" idx="1"/>
          </p:nvPr>
        </p:nvSpPr>
        <p:spPr>
          <a:xfrm rot="5400000">
            <a:off x="1150125" y="933615"/>
            <a:ext cx="4968993" cy="4915509"/>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53" name="Google Shape;153;p48"/>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8"/>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48"/>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56" name="Google Shape;156;p48"/>
          <p:cNvCxnSpPr/>
          <p:nvPr/>
        </p:nvCxnSpPr>
        <p:spPr>
          <a:xfrm>
            <a:off x="6245512" y="906873"/>
            <a:ext cx="0" cy="4968993"/>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txBody>
            <a:bodyPr/>
            <a:lstStyle/>
            <a:p>
              <a:endParaRPr lang="en-US"/>
            </a:p>
          </p:txBody>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txBody>
            <a:bodyPr/>
            <a:lstStyle/>
            <a:p>
              <a:endParaRPr lang="en-US"/>
            </a:p>
          </p:txBody>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txBody>
            <a:bodyPr/>
            <a:lstStyle/>
            <a:p>
              <a:endParaRPr lang="en-US"/>
            </a:p>
          </p:txBody>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txBody>
            <a:bodyPr/>
            <a:lstStyle/>
            <a:p>
              <a:endParaRPr lang="en-US"/>
            </a:p>
          </p:txBody>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a:p>
          </p:txBody>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fld id="{B3B50303-680B-40D5-9C50-5D9C59F4D75A}" type="datetimeFigureOut">
              <a:rPr lang="en-US" smtClean="0"/>
              <a:pPr>
                <a:defRPr/>
              </a:pPr>
              <a:t>12/12/2025</a:t>
            </a:fld>
            <a:endParaRPr lang="en-US"/>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a:p>
        </p:txBody>
      </p:sp>
      <p:sp>
        <p:nvSpPr>
          <p:cNvPr id="6" name="Slide Number Placeholder 5"/>
          <p:cNvSpPr>
            <a:spLocks noGrp="1"/>
          </p:cNvSpPr>
          <p:nvPr>
            <p:ph type="sldNum" sz="quarter" idx="12"/>
          </p:nvPr>
        </p:nvSpPr>
        <p:spPr>
          <a:xfrm>
            <a:off x="8275320" y="6117336"/>
            <a:ext cx="411480" cy="365125"/>
          </a:xfrm>
        </p:spPr>
        <p:txBody>
          <a:bodyPr/>
          <a:lstStyle/>
          <a:p>
            <a:pPr>
              <a:defRPr/>
            </a:pPr>
            <a:fld id="{E8C95279-7E7D-4EFA-B5D6-9ECF955FD424}" type="slidenum">
              <a:rPr lang="en-US" smtClean="0"/>
              <a:pPr>
                <a:defRPr/>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247756473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2"/>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5" name="Google Shape;35;p32"/>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2"/>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fld id="{36239B1A-ED8C-45AD-8FED-99CACE01308D}" type="datetimeFigureOut">
              <a:rPr lang="en-US" smtClean="0"/>
              <a:pPr>
                <a:defRPr/>
              </a:pPr>
              <a:t>12/12/2025</a:t>
            </a:fld>
            <a:endParaRPr lang="en-US"/>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a:p>
        </p:txBody>
      </p:sp>
      <p:sp>
        <p:nvSpPr>
          <p:cNvPr id="6" name="Slide Number Placeholder 5"/>
          <p:cNvSpPr>
            <a:spLocks noGrp="1"/>
          </p:cNvSpPr>
          <p:nvPr>
            <p:ph type="sldNum" sz="quarter" idx="12"/>
          </p:nvPr>
        </p:nvSpPr>
        <p:spPr>
          <a:xfrm>
            <a:off x="8258967" y="6108173"/>
            <a:ext cx="427833" cy="365125"/>
          </a:xfrm>
        </p:spPr>
        <p:txBody>
          <a:bodyPr/>
          <a:lstStyle/>
          <a:p>
            <a:pPr>
              <a:defRPr/>
            </a:pPr>
            <a:fld id="{54951EE4-BB5C-4D70-9575-50EDA93F09FC}" type="slidenum">
              <a:rPr lang="en-US" smtClean="0"/>
              <a:pPr>
                <a:defRPr/>
              </a:pPr>
              <a:t>‹#›</a:t>
            </a:fld>
            <a:endParaRPr lang="en-US"/>
          </a:p>
        </p:txBody>
      </p:sp>
    </p:spTree>
    <p:extLst>
      <p:ext uri="{BB962C8B-B14F-4D97-AF65-F5344CB8AC3E}">
        <p14:creationId xmlns:p14="http://schemas.microsoft.com/office/powerpoint/2010/main" val="3092171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44B3820-550C-4D96-849A-FA3073068FA3}" type="datetimeFigureOut">
              <a:rPr lang="en-US" smtClean="0"/>
              <a:pPr>
                <a:defRPr/>
              </a:pPr>
              <a:t>12/12/2025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73317" y="6116070"/>
            <a:ext cx="413483" cy="365125"/>
          </a:xfrm>
        </p:spPr>
        <p:txBody>
          <a:bodyPr/>
          <a:lstStyle/>
          <a:p>
            <a:pPr>
              <a:defRPr/>
            </a:pPr>
            <a:fld id="{1C64A85E-BCEC-44C9-9D3E-C94B7E7CCA7A}" type="slidenum">
              <a:rPr lang="en-US" smtClean="0"/>
              <a:pPr>
                <a:defRPr/>
              </a:pPr>
              <a:t>‹#›</a:t>
            </a:fld>
            <a:endParaRPr lang="en-US"/>
          </a:p>
        </p:txBody>
      </p:sp>
    </p:spTree>
    <p:extLst>
      <p:ext uri="{BB962C8B-B14F-4D97-AF65-F5344CB8AC3E}">
        <p14:creationId xmlns:p14="http://schemas.microsoft.com/office/powerpoint/2010/main" val="3863362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6239B1A-ED8C-45AD-8FED-99CACE01308D}" type="datetimeFigureOut">
              <a:rPr lang="en-US" smtClean="0"/>
              <a:pPr>
                <a:defRPr/>
              </a:pPr>
              <a:t>12/12/2025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951EE4-BB5C-4D70-9575-50EDA93F09FC}" type="slidenum">
              <a:rPr lang="en-US" smtClean="0"/>
              <a:pPr>
                <a:defRPr/>
              </a:pPr>
              <a:t>‹#›</a:t>
            </a:fld>
            <a:endParaRPr lang="en-US"/>
          </a:p>
        </p:txBody>
      </p:sp>
    </p:spTree>
    <p:extLst>
      <p:ext uri="{BB962C8B-B14F-4D97-AF65-F5344CB8AC3E}">
        <p14:creationId xmlns:p14="http://schemas.microsoft.com/office/powerpoint/2010/main" val="233751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6239B1A-ED8C-45AD-8FED-99CACE01308D}" type="datetimeFigureOut">
              <a:rPr lang="en-US" smtClean="0"/>
              <a:pPr>
                <a:defRPr/>
              </a:pPr>
              <a:t>12/12/2025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4951EE4-BB5C-4D70-9575-50EDA93F09FC}" type="slidenum">
              <a:rPr lang="en-US" smtClean="0"/>
              <a:pPr>
                <a:defRPr/>
              </a:pPr>
              <a:t>‹#›</a:t>
            </a:fld>
            <a:endParaRPr lang="en-US"/>
          </a:p>
        </p:txBody>
      </p:sp>
    </p:spTree>
    <p:extLst>
      <p:ext uri="{BB962C8B-B14F-4D97-AF65-F5344CB8AC3E}">
        <p14:creationId xmlns:p14="http://schemas.microsoft.com/office/powerpoint/2010/main" val="3730750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30DF65A-54C7-49CA-9006-F38EC98989EF}" type="datetimeFigureOut">
              <a:rPr lang="en-US" smtClean="0"/>
              <a:pPr>
                <a:defRPr/>
              </a:pPr>
              <a:t>12/12/2025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5F4E7B9-CBDB-48C6-B23E-5E509C1BB811}" type="slidenum">
              <a:rPr lang="en-US" smtClean="0"/>
              <a:pPr>
                <a:defRPr/>
              </a:pPr>
              <a:t>‹#›</a:t>
            </a:fld>
            <a:endParaRPr lang="en-US"/>
          </a:p>
        </p:txBody>
      </p:sp>
    </p:spTree>
    <p:extLst>
      <p:ext uri="{BB962C8B-B14F-4D97-AF65-F5344CB8AC3E}">
        <p14:creationId xmlns:p14="http://schemas.microsoft.com/office/powerpoint/2010/main" val="3287413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264A0ED-735D-4FAA-9FB7-0EE9F376C9B9}" type="datetimeFigureOut">
              <a:rPr lang="en-US" smtClean="0"/>
              <a:pPr>
                <a:defRPr/>
              </a:pPr>
              <a:t>12/12/2025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BFED186-1149-4663-97A3-BF835EA79164}" type="slidenum">
              <a:rPr lang="en-US" smtClean="0"/>
              <a:pPr>
                <a:defRPr/>
              </a:pPr>
              <a:t>‹#›</a:t>
            </a:fld>
            <a:endParaRPr lang="en-US"/>
          </a:p>
        </p:txBody>
      </p:sp>
    </p:spTree>
    <p:extLst>
      <p:ext uri="{BB962C8B-B14F-4D97-AF65-F5344CB8AC3E}">
        <p14:creationId xmlns:p14="http://schemas.microsoft.com/office/powerpoint/2010/main" val="87370521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6239B1A-ED8C-45AD-8FED-99CACE01308D}" type="datetimeFigureOut">
              <a:rPr lang="en-US" smtClean="0"/>
              <a:pPr>
                <a:defRPr/>
              </a:pPr>
              <a:t>12/12/2025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951EE4-BB5C-4D70-9575-50EDA93F09FC}" type="slidenum">
              <a:rPr lang="en-US" smtClean="0"/>
              <a:pPr>
                <a:defRPr/>
              </a:pPr>
              <a:t>‹#›</a:t>
            </a:fld>
            <a:endParaRPr lang="en-US"/>
          </a:p>
        </p:txBody>
      </p:sp>
    </p:spTree>
    <p:extLst>
      <p:ext uri="{BB962C8B-B14F-4D97-AF65-F5344CB8AC3E}">
        <p14:creationId xmlns:p14="http://schemas.microsoft.com/office/powerpoint/2010/main" val="1622034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22CE14-A1E7-4807-B984-10DE34C412D7}" type="datetimeFigureOut">
              <a:rPr lang="en-US" smtClean="0"/>
              <a:pPr>
                <a:defRPr/>
              </a:pPr>
              <a:t>12/12/2025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C5FE23-9DD0-4731-864A-90318EA59A25}" type="slidenum">
              <a:rPr lang="en-US" smtClean="0"/>
              <a:pPr>
                <a:defRPr/>
              </a:pPr>
              <a:t>‹#›</a:t>
            </a:fld>
            <a:endParaRPr lang="en-US"/>
          </a:p>
        </p:txBody>
      </p:sp>
    </p:spTree>
    <p:extLst>
      <p:ext uri="{BB962C8B-B14F-4D97-AF65-F5344CB8AC3E}">
        <p14:creationId xmlns:p14="http://schemas.microsoft.com/office/powerpoint/2010/main" val="3503958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6239B1A-ED8C-45AD-8FED-99CACE01308D}" type="datetimeFigureOut">
              <a:rPr lang="en-US" smtClean="0"/>
              <a:pPr>
                <a:defRPr/>
              </a:pPr>
              <a:t>12/12/2025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951EE4-BB5C-4D70-9575-50EDA93F09FC}" type="slidenum">
              <a:rPr lang="en-US" smtClean="0"/>
              <a:pPr>
                <a:defRPr/>
              </a:pPr>
              <a:t>‹#›</a:t>
            </a:fld>
            <a:endParaRPr lang="en-US"/>
          </a:p>
        </p:txBody>
      </p:sp>
    </p:spTree>
    <p:extLst>
      <p:ext uri="{BB962C8B-B14F-4D97-AF65-F5344CB8AC3E}">
        <p14:creationId xmlns:p14="http://schemas.microsoft.com/office/powerpoint/2010/main" val="1854191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6239B1A-ED8C-45AD-8FED-99CACE01308D}" type="datetimeFigureOut">
              <a:rPr lang="en-US" smtClean="0"/>
              <a:pPr>
                <a:defRPr/>
              </a:pPr>
              <a:t>12/12/2025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951EE4-BB5C-4D70-9575-50EDA93F09FC}" type="slidenum">
              <a:rPr lang="en-US" smtClean="0"/>
              <a:pPr>
                <a:defRPr/>
              </a:pPr>
              <a:t>‹#›</a:t>
            </a:fld>
            <a:endParaRPr lang="en-US"/>
          </a:p>
        </p:txBody>
      </p:sp>
    </p:spTree>
    <p:extLst>
      <p:ext uri="{BB962C8B-B14F-4D97-AF65-F5344CB8AC3E}">
        <p14:creationId xmlns:p14="http://schemas.microsoft.com/office/powerpoint/2010/main" val="219509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cxnSp>
        <p:nvCxnSpPr>
          <p:cNvPr id="39" name="Google Shape;39;p33"/>
          <p:cNvCxnSpPr/>
          <p:nvPr/>
        </p:nvCxnSpPr>
        <p:spPr>
          <a:xfrm>
            <a:off x="1278465" y="2356260"/>
            <a:ext cx="6595534" cy="0"/>
          </a:xfrm>
          <a:prstGeom prst="straightConnector1">
            <a:avLst/>
          </a:prstGeom>
          <a:noFill/>
          <a:ln w="15875" cap="flat" cmpd="sng">
            <a:solidFill>
              <a:schemeClr val="accent1"/>
            </a:solidFill>
            <a:prstDash val="solid"/>
            <a:round/>
            <a:headEnd type="none" w="sm" len="sm"/>
            <a:tailEnd type="none" w="sm" len="sm"/>
          </a:ln>
        </p:spPr>
      </p:cxnSp>
      <p:sp>
        <p:nvSpPr>
          <p:cNvPr id="40" name="Google Shape;40;p33"/>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3"/>
          <p:cNvSpPr txBox="1">
            <a:spLocks noGrp="1"/>
          </p:cNvSpPr>
          <p:nvPr>
            <p:ph type="body" idx="1"/>
          </p:nvPr>
        </p:nvSpPr>
        <p:spPr>
          <a:xfrm>
            <a:off x="1176865" y="2490135"/>
            <a:ext cx="6798736" cy="3444997"/>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2" name="Google Shape;42;p33"/>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3"/>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6239B1A-ED8C-45AD-8FED-99CACE01308D}" type="datetimeFigureOut">
              <a:rPr lang="en-US" smtClean="0"/>
              <a:pPr>
                <a:defRPr/>
              </a:pPr>
              <a:t>12/12/2025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951EE4-BB5C-4D70-9575-50EDA93F09FC}" type="slidenum">
              <a:rPr lang="en-US" smtClean="0"/>
              <a:pPr>
                <a:defRPr/>
              </a:pPr>
              <a:t>‹#›</a:t>
            </a:fld>
            <a:endParaRPr lang="en-US"/>
          </a:p>
        </p:txBody>
      </p:sp>
    </p:spTree>
    <p:extLst>
      <p:ext uri="{BB962C8B-B14F-4D97-AF65-F5344CB8AC3E}">
        <p14:creationId xmlns:p14="http://schemas.microsoft.com/office/powerpoint/2010/main" val="235903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6239B1A-ED8C-45AD-8FED-99CACE01308D}" type="datetimeFigureOut">
              <a:rPr lang="en-US" smtClean="0"/>
              <a:pPr>
                <a:defRPr/>
              </a:pPr>
              <a:t>12/12/2025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951EE4-BB5C-4D70-9575-50EDA93F09FC}" type="slidenum">
              <a:rPr lang="en-US" smtClean="0"/>
              <a:pPr>
                <a:defRPr/>
              </a:pPr>
              <a:t>‹#›</a:t>
            </a:fld>
            <a:endParaRPr lang="en-US"/>
          </a:p>
        </p:txBody>
      </p:sp>
    </p:spTree>
    <p:extLst>
      <p:ext uri="{BB962C8B-B14F-4D97-AF65-F5344CB8AC3E}">
        <p14:creationId xmlns:p14="http://schemas.microsoft.com/office/powerpoint/2010/main" val="1794995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6239B1A-ED8C-45AD-8FED-99CACE01308D}" type="datetimeFigureOut">
              <a:rPr lang="en-US" smtClean="0"/>
              <a:pPr>
                <a:defRPr/>
              </a:pPr>
              <a:t>12/12/2025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951EE4-BB5C-4D70-9575-50EDA93F09FC}" type="slidenum">
              <a:rPr lang="en-US" smtClean="0"/>
              <a:pPr>
                <a:defRPr/>
              </a:pPr>
              <a:t>‹#›</a:t>
            </a:fld>
            <a:endParaRPr lang="en-US"/>
          </a:p>
        </p:txBody>
      </p:sp>
    </p:spTree>
    <p:extLst>
      <p:ext uri="{BB962C8B-B14F-4D97-AF65-F5344CB8AC3E}">
        <p14:creationId xmlns:p14="http://schemas.microsoft.com/office/powerpoint/2010/main" val="1219524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6239B1A-ED8C-45AD-8FED-99CACE01308D}" type="datetimeFigureOut">
              <a:rPr lang="en-US" smtClean="0"/>
              <a:pPr>
                <a:defRPr/>
              </a:pPr>
              <a:t>12/12/2025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951EE4-BB5C-4D70-9575-50EDA93F09FC}" type="slidenum">
              <a:rPr lang="en-US" smtClean="0"/>
              <a:pPr>
                <a:defRPr/>
              </a:pPr>
              <a:t>‹#›</a:t>
            </a:fld>
            <a:endParaRPr lang="en-US"/>
          </a:p>
        </p:txBody>
      </p:sp>
    </p:spTree>
    <p:extLst>
      <p:ext uri="{BB962C8B-B14F-4D97-AF65-F5344CB8AC3E}">
        <p14:creationId xmlns:p14="http://schemas.microsoft.com/office/powerpoint/2010/main" val="1539135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6239B1A-ED8C-45AD-8FED-99CACE01308D}" type="datetimeFigureOut">
              <a:rPr lang="en-US" smtClean="0"/>
              <a:pPr>
                <a:defRPr/>
              </a:pPr>
              <a:t>12/12/2025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951EE4-BB5C-4D70-9575-50EDA93F09FC}" type="slidenum">
              <a:rPr lang="en-US" smtClean="0"/>
              <a:pPr>
                <a:defRPr/>
              </a:pPr>
              <a:t>‹#›</a:t>
            </a:fld>
            <a:endParaRPr lang="en-US"/>
          </a:p>
        </p:txBody>
      </p:sp>
    </p:spTree>
    <p:extLst>
      <p:ext uri="{BB962C8B-B14F-4D97-AF65-F5344CB8AC3E}">
        <p14:creationId xmlns:p14="http://schemas.microsoft.com/office/powerpoint/2010/main" val="349864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6239B1A-ED8C-45AD-8FED-99CACE01308D}" type="datetimeFigureOut">
              <a:rPr lang="en-US" smtClean="0"/>
              <a:pPr>
                <a:defRPr/>
              </a:pPr>
              <a:t>12/12/2025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951EE4-BB5C-4D70-9575-50EDA93F09FC}" type="slidenum">
              <a:rPr lang="en-US" smtClean="0"/>
              <a:pPr>
                <a:defRPr/>
              </a:pPr>
              <a:t>‹#›</a:t>
            </a:fld>
            <a:endParaRPr lang="en-US"/>
          </a:p>
        </p:txBody>
      </p:sp>
    </p:spTree>
    <p:extLst>
      <p:ext uri="{BB962C8B-B14F-4D97-AF65-F5344CB8AC3E}">
        <p14:creationId xmlns:p14="http://schemas.microsoft.com/office/powerpoint/2010/main" val="2319936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E8CF160-86C4-44FD-9671-10A3AFB303A1}" type="datetimeFigureOut">
              <a:rPr lang="en-US" smtClean="0"/>
              <a:pPr>
                <a:defRPr/>
              </a:pPr>
              <a:t>12/12/2025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9A2A0E-78DD-43F1-9339-2AFAD212702E}" type="slidenum">
              <a:rPr lang="en-US" smtClean="0"/>
              <a:pPr>
                <a:defRPr/>
              </a:pPr>
              <a:t>‹#›</a:t>
            </a:fld>
            <a:endParaRPr lang="en-US"/>
          </a:p>
        </p:txBody>
      </p:sp>
    </p:spTree>
    <p:extLst>
      <p:ext uri="{BB962C8B-B14F-4D97-AF65-F5344CB8AC3E}">
        <p14:creationId xmlns:p14="http://schemas.microsoft.com/office/powerpoint/2010/main" val="45990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34"/>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4"/>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4"/>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cxnSp>
        <p:nvCxnSpPr>
          <p:cNvPr id="50" name="Google Shape;50;p35"/>
          <p:cNvCxnSpPr/>
          <p:nvPr/>
        </p:nvCxnSpPr>
        <p:spPr>
          <a:xfrm>
            <a:off x="1278465" y="2356260"/>
            <a:ext cx="6595534" cy="0"/>
          </a:xfrm>
          <a:prstGeom prst="straightConnector1">
            <a:avLst/>
          </a:prstGeom>
          <a:noFill/>
          <a:ln w="15875" cap="flat" cmpd="sng">
            <a:solidFill>
              <a:schemeClr val="accent1"/>
            </a:solidFill>
            <a:prstDash val="solid"/>
            <a:round/>
            <a:headEnd type="none" w="sm" len="sm"/>
            <a:tailEnd type="none" w="sm" len="sm"/>
          </a:ln>
        </p:spPr>
      </p:cxnSp>
      <p:sp>
        <p:nvSpPr>
          <p:cNvPr id="51" name="Google Shape;51;p35"/>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body" idx="1"/>
          </p:nvPr>
        </p:nvSpPr>
        <p:spPr>
          <a:xfrm>
            <a:off x="1176866" y="2487168"/>
            <a:ext cx="3337560" cy="344728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3" name="Google Shape;53;p35"/>
          <p:cNvSpPr txBox="1">
            <a:spLocks noGrp="1"/>
          </p:cNvSpPr>
          <p:nvPr>
            <p:ph type="body" idx="2"/>
          </p:nvPr>
        </p:nvSpPr>
        <p:spPr>
          <a:xfrm>
            <a:off x="4645152" y="2487168"/>
            <a:ext cx="3337560" cy="344728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4" name="Google Shape;54;p35"/>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5"/>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36"/>
          <p:cNvSpPr txBox="1">
            <a:spLocks noGrp="1"/>
          </p:cNvSpPr>
          <p:nvPr>
            <p:ph type="title"/>
          </p:nvPr>
        </p:nvSpPr>
        <p:spPr>
          <a:xfrm>
            <a:off x="1278465" y="1641413"/>
            <a:ext cx="6595534"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000"/>
              <a:buFont typeface="Garamond"/>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body" idx="1"/>
          </p:nvPr>
        </p:nvSpPr>
        <p:spPr>
          <a:xfrm>
            <a:off x="1278465" y="3734859"/>
            <a:ext cx="6595534" cy="1090015"/>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60" name="Google Shape;60;p36"/>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6"/>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6"/>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3" name="Google Shape;63;p36"/>
          <p:cNvCxnSpPr/>
          <p:nvPr/>
        </p:nvCxnSpPr>
        <p:spPr>
          <a:xfrm>
            <a:off x="1278466" y="3599392"/>
            <a:ext cx="6595533"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37"/>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0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body" idx="1"/>
          </p:nvPr>
        </p:nvSpPr>
        <p:spPr>
          <a:xfrm>
            <a:off x="1176868" y="2658533"/>
            <a:ext cx="3337560" cy="5762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760"/>
              <a:buNone/>
              <a:defRPr sz="24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67" name="Google Shape;67;p37"/>
          <p:cNvSpPr txBox="1">
            <a:spLocks noGrp="1"/>
          </p:cNvSpPr>
          <p:nvPr>
            <p:ph type="body" idx="2"/>
          </p:nvPr>
        </p:nvSpPr>
        <p:spPr>
          <a:xfrm>
            <a:off x="1176868" y="3243263"/>
            <a:ext cx="3337560" cy="2706624"/>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8" name="Google Shape;68;p37"/>
          <p:cNvSpPr txBox="1">
            <a:spLocks noGrp="1"/>
          </p:cNvSpPr>
          <p:nvPr>
            <p:ph type="body" idx="3"/>
          </p:nvPr>
        </p:nvSpPr>
        <p:spPr>
          <a:xfrm>
            <a:off x="4641832" y="2658533"/>
            <a:ext cx="3337560" cy="5762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760"/>
              <a:buNone/>
              <a:defRPr sz="24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69" name="Google Shape;69;p37"/>
          <p:cNvSpPr txBox="1">
            <a:spLocks noGrp="1"/>
          </p:cNvSpPr>
          <p:nvPr>
            <p:ph type="body" idx="4"/>
          </p:nvPr>
        </p:nvSpPr>
        <p:spPr>
          <a:xfrm>
            <a:off x="4641832" y="3243263"/>
            <a:ext cx="3337560" cy="2706624"/>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0" name="Google Shape;70;p37"/>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3" name="Google Shape;73;p37"/>
          <p:cNvCxnSpPr/>
          <p:nvPr/>
        </p:nvCxnSpPr>
        <p:spPr>
          <a:xfrm>
            <a:off x="1278466" y="2354670"/>
            <a:ext cx="659553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a:off x="1176865" y="915337"/>
            <a:ext cx="6798735"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9" name="Google Shape;79;p38"/>
          <p:cNvCxnSpPr/>
          <p:nvPr/>
        </p:nvCxnSpPr>
        <p:spPr>
          <a:xfrm>
            <a:off x="1278466" y="2354670"/>
            <a:ext cx="659553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1176865" y="1388534"/>
            <a:ext cx="2536798"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body" idx="1"/>
          </p:nvPr>
        </p:nvSpPr>
        <p:spPr>
          <a:xfrm>
            <a:off x="4120062" y="982132"/>
            <a:ext cx="3855539"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83" name="Google Shape;83;p39"/>
          <p:cNvSpPr txBox="1">
            <a:spLocks noGrp="1"/>
          </p:cNvSpPr>
          <p:nvPr>
            <p:ph type="body" idx="2"/>
          </p:nvPr>
        </p:nvSpPr>
        <p:spPr>
          <a:xfrm>
            <a:off x="1176865" y="3031065"/>
            <a:ext cx="2536798"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4" name="Google Shape;84;p39"/>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9"/>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9"/>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7" name="Google Shape;87;p39"/>
          <p:cNvCxnSpPr/>
          <p:nvPr/>
        </p:nvCxnSpPr>
        <p:spPr>
          <a:xfrm>
            <a:off x="1278466" y="2912533"/>
            <a:ext cx="233359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30"/>
          <p:cNvGrpSpPr/>
          <p:nvPr/>
        </p:nvGrpSpPr>
        <p:grpSpPr>
          <a:xfrm>
            <a:off x="0" y="0"/>
            <a:ext cx="9152467" cy="6858000"/>
            <a:chOff x="0" y="0"/>
            <a:chExt cx="9152467" cy="6858000"/>
          </a:xfrm>
        </p:grpSpPr>
        <p:pic>
          <p:nvPicPr>
            <p:cNvPr id="11" name="Google Shape;11;p30" descr="SD-PanelContent.png"/>
            <p:cNvPicPr preferRelativeResize="0"/>
            <p:nvPr/>
          </p:nvPicPr>
          <p:blipFill rotWithShape="1">
            <a:blip r:embed="rId21">
              <a:alphaModFix/>
            </a:blip>
            <a:srcRect/>
            <a:stretch/>
          </p:blipFill>
          <p:spPr>
            <a:xfrm>
              <a:off x="0" y="0"/>
              <a:ext cx="9144000" cy="6858000"/>
            </a:xfrm>
            <a:prstGeom prst="rect">
              <a:avLst/>
            </a:prstGeom>
            <a:noFill/>
            <a:ln>
              <a:noFill/>
            </a:ln>
          </p:spPr>
        </p:pic>
        <p:sp>
          <p:nvSpPr>
            <p:cNvPr id="12" name="Google Shape;12;p30"/>
            <p:cNvSpPr/>
            <p:nvPr/>
          </p:nvSpPr>
          <p:spPr>
            <a:xfrm>
              <a:off x="553888" y="542807"/>
              <a:ext cx="8039776" cy="5756392"/>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30" descr="HDRibbonContent-UniformTrim.png"/>
            <p:cNvPicPr preferRelativeResize="0"/>
            <p:nvPr/>
          </p:nvPicPr>
          <p:blipFill rotWithShape="1">
            <a:blip r:embed="rId22">
              <a:alphaModFix/>
            </a:blip>
            <a:srcRect l="1" r="14240"/>
            <a:stretch/>
          </p:blipFill>
          <p:spPr>
            <a:xfrm>
              <a:off x="0" y="3128434"/>
              <a:ext cx="685800" cy="606425"/>
            </a:xfrm>
            <a:prstGeom prst="rect">
              <a:avLst/>
            </a:prstGeom>
            <a:noFill/>
            <a:ln>
              <a:noFill/>
            </a:ln>
          </p:spPr>
        </p:pic>
        <p:pic>
          <p:nvPicPr>
            <p:cNvPr id="14" name="Google Shape;14;p30" descr="HDRibbonContent-UniformTrim.png"/>
            <p:cNvPicPr preferRelativeResize="0"/>
            <p:nvPr/>
          </p:nvPicPr>
          <p:blipFill rotWithShape="1">
            <a:blip r:embed="rId22">
              <a:alphaModFix/>
            </a:blip>
            <a:srcRect l="1" r="14240"/>
            <a:stretch/>
          </p:blipFill>
          <p:spPr>
            <a:xfrm>
              <a:off x="8466667" y="3128434"/>
              <a:ext cx="685800" cy="606425"/>
            </a:xfrm>
            <a:prstGeom prst="rect">
              <a:avLst/>
            </a:prstGeom>
            <a:noFill/>
            <a:ln>
              <a:noFill/>
            </a:ln>
          </p:spPr>
        </p:pic>
      </p:grpSp>
      <p:sp>
        <p:nvSpPr>
          <p:cNvPr id="15" name="Google Shape;15;p30"/>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000"/>
              <a:buFont typeface="Garamond"/>
              <a:buNone/>
              <a:defRPr sz="40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6" name="Google Shape;16;p30"/>
          <p:cNvSpPr txBox="1">
            <a:spLocks noGrp="1"/>
          </p:cNvSpPr>
          <p:nvPr>
            <p:ph type="body" idx="1"/>
          </p:nvPr>
        </p:nvSpPr>
        <p:spPr>
          <a:xfrm>
            <a:off x="1176865" y="2490135"/>
            <a:ext cx="6798736" cy="3444997"/>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7" name="Google Shape;17;p30"/>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8" name="Google Shape;18;p30"/>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9" name="Google Shape;19;p30"/>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txBody>
            <a:bodyPr/>
            <a:lstStyle/>
            <a:p>
              <a:endParaRPr lang="en-US"/>
            </a:p>
          </p:txBody>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txBody>
            <a:bodyPr/>
            <a:lstStyle/>
            <a:p>
              <a:endParaRPr lang="en-US"/>
            </a:p>
          </p:txBody>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txBody>
            <a:bodyPr/>
            <a:lstStyle/>
            <a:p>
              <a:endParaRPr lang="en-US"/>
            </a:p>
          </p:txBody>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txBody>
            <a:bodyPr/>
            <a:lstStyle/>
            <a:p>
              <a:endParaRPr lang="en-US"/>
            </a:p>
          </p:txBody>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txBody>
            <a:bodyPr/>
            <a:lstStyle/>
            <a:p>
              <a:endParaRPr lang="en-US"/>
            </a:p>
          </p:txBody>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36239B1A-ED8C-45AD-8FED-99CACE01308D}" type="datetimeFigureOut">
              <a:rPr lang="en-US" smtClean="0"/>
              <a:pPr>
                <a:defRPr/>
              </a:pPr>
              <a:t>12/12/2025</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54951EE4-BB5C-4D70-9575-50EDA93F09FC}" type="slidenum">
              <a:rPr lang="en-US" smtClean="0"/>
              <a:pPr>
                <a:defRPr/>
              </a:pPr>
              <a:t>‹#›</a:t>
            </a:fld>
            <a:endParaRPr lang="en-US"/>
          </a:p>
        </p:txBody>
      </p:sp>
    </p:spTree>
    <p:extLst>
      <p:ext uri="{BB962C8B-B14F-4D97-AF65-F5344CB8AC3E}">
        <p14:creationId xmlns:p14="http://schemas.microsoft.com/office/powerpoint/2010/main" val="33841399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1.xml"/><Relationship Id="rId7" Type="http://schemas.openxmlformats.org/officeDocument/2006/relationships/image" Target="../media/image15.jp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
          <p:cNvSpPr txBox="1">
            <a:spLocks noGrp="1"/>
          </p:cNvSpPr>
          <p:nvPr>
            <p:ph type="ctrTitle"/>
          </p:nvPr>
        </p:nvSpPr>
        <p:spPr>
          <a:xfrm>
            <a:off x="609600" y="381000"/>
            <a:ext cx="7772400" cy="42672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5400"/>
              <a:buFont typeface="Garamond"/>
              <a:buNone/>
            </a:pPr>
            <a:r>
              <a:rPr lang="en-US" sz="5400"/>
              <a:t>NAON Education COMMITTEE (NEC)</a:t>
            </a:r>
            <a:br>
              <a:rPr lang="en-US"/>
            </a:br>
            <a:br>
              <a:rPr lang="en-US"/>
            </a:br>
            <a:r>
              <a:rPr lang="en-US"/>
              <a:t>Member Orientation</a:t>
            </a:r>
            <a:endParaRPr/>
          </a:p>
        </p:txBody>
      </p:sp>
      <p:sp>
        <p:nvSpPr>
          <p:cNvPr id="162" name="Google Shape;162;p1"/>
          <p:cNvSpPr txBox="1">
            <a:spLocks noGrp="1"/>
          </p:cNvSpPr>
          <p:nvPr>
            <p:ph type="subTitle" idx="1"/>
          </p:nvPr>
        </p:nvSpPr>
        <p:spPr>
          <a:xfrm>
            <a:off x="1524000" y="5638800"/>
            <a:ext cx="6400800" cy="685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300"/>
              <a:buNone/>
            </a:pPr>
            <a:r>
              <a:rPr lang="en-US"/>
              <a:t>Allison Walker, MS, CNP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9"/>
          <p:cNvSpPr txBox="1">
            <a:spLocks noGrp="1"/>
          </p:cNvSpPr>
          <p:nvPr>
            <p:ph type="title"/>
          </p:nvPr>
        </p:nvSpPr>
        <p:spPr>
          <a:xfrm>
            <a:off x="624842" y="374678"/>
            <a:ext cx="7773338" cy="105788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000"/>
              <a:buFont typeface="Garamond"/>
              <a:buNone/>
            </a:pPr>
            <a:r>
              <a:rPr lang="en-US" b="1"/>
              <a:t>ANCC  - Conflict of Interest</a:t>
            </a:r>
            <a:endParaRPr/>
          </a:p>
        </p:txBody>
      </p:sp>
      <p:sp>
        <p:nvSpPr>
          <p:cNvPr id="237" name="Google Shape;237;p9"/>
          <p:cNvSpPr txBox="1">
            <a:spLocks noGrp="1"/>
          </p:cNvSpPr>
          <p:nvPr>
            <p:ph type="body" idx="1"/>
          </p:nvPr>
        </p:nvSpPr>
        <p:spPr>
          <a:xfrm>
            <a:off x="457200" y="1432560"/>
            <a:ext cx="8229599" cy="5257800"/>
          </a:xfrm>
          <a:prstGeom prst="rect">
            <a:avLst/>
          </a:prstGeom>
          <a:noFill/>
          <a:ln>
            <a:noFill/>
          </a:ln>
        </p:spPr>
        <p:txBody>
          <a:bodyPr spcFirstLastPara="1" wrap="square" lIns="91425" tIns="45700" rIns="91425" bIns="45700" anchor="t" anchorCtr="0">
            <a:normAutofit lnSpcReduction="10000"/>
          </a:bodyPr>
          <a:lstStyle/>
          <a:p>
            <a:pPr marL="285750" lvl="0" indent="-285750" algn="l" rtl="0">
              <a:spcBef>
                <a:spcPts val="0"/>
              </a:spcBef>
              <a:spcAft>
                <a:spcPts val="0"/>
              </a:spcAft>
              <a:buSzPts val="4140"/>
              <a:buNone/>
            </a:pPr>
            <a:r>
              <a:rPr lang="en-US" sz="3600"/>
              <a:t>Affiliation or relationship with a Commercial Interest  Organization of a financial nature that might bias a person’s ability to objectively participate in a learning activity.</a:t>
            </a:r>
            <a:endParaRPr/>
          </a:p>
          <a:p>
            <a:pPr marL="285750" lvl="0" indent="-285750" algn="l" rtl="0">
              <a:spcBef>
                <a:spcPts val="1320"/>
              </a:spcBef>
              <a:spcAft>
                <a:spcPts val="0"/>
              </a:spcAft>
              <a:buSzPts val="4140"/>
              <a:buChar char="•"/>
            </a:pPr>
            <a:r>
              <a:rPr lang="en-US" sz="3600"/>
              <a:t>Is there a relationship or affiliation to disclose? (Yes/No)</a:t>
            </a:r>
            <a:endParaRPr/>
          </a:p>
          <a:p>
            <a:pPr marL="285750" lvl="0" indent="-285750" algn="l" rtl="0">
              <a:spcBef>
                <a:spcPts val="1320"/>
              </a:spcBef>
              <a:spcAft>
                <a:spcPts val="0"/>
              </a:spcAft>
              <a:buSzPts val="4140"/>
              <a:buChar char="•"/>
            </a:pPr>
            <a:r>
              <a:rPr lang="en-US" sz="3600"/>
              <a:t>Is the relationship or affiliation related to the content of the educational activity? (Yes/No)</a:t>
            </a:r>
            <a:endParaRPr sz="20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0"/>
          <p:cNvSpPr txBox="1">
            <a:spLocks noGrp="1"/>
          </p:cNvSpPr>
          <p:nvPr>
            <p:ph type="title"/>
          </p:nvPr>
        </p:nvSpPr>
        <p:spPr>
          <a:xfrm>
            <a:off x="838200" y="533400"/>
            <a:ext cx="7773338" cy="82928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000"/>
              <a:buFont typeface="Garamond"/>
              <a:buNone/>
            </a:pPr>
            <a:r>
              <a:rPr lang="en-US" b="1"/>
              <a:t>ANCC  - Conflict of Interest YES</a:t>
            </a:r>
            <a:endParaRPr/>
          </a:p>
        </p:txBody>
      </p:sp>
      <p:sp>
        <p:nvSpPr>
          <p:cNvPr id="244" name="Google Shape;244;p10"/>
          <p:cNvSpPr txBox="1">
            <a:spLocks noGrp="1"/>
          </p:cNvSpPr>
          <p:nvPr>
            <p:ph type="body" idx="1"/>
          </p:nvPr>
        </p:nvSpPr>
        <p:spPr>
          <a:xfrm>
            <a:off x="685800" y="1362683"/>
            <a:ext cx="7925738" cy="496191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760"/>
              <a:buNone/>
            </a:pPr>
            <a:r>
              <a:rPr lang="en-US" b="1"/>
              <a:t> </a:t>
            </a:r>
            <a:r>
              <a:rPr lang="en-US" sz="2800" b="1"/>
              <a:t>MUST RESOLVE THE CONFLICT OF INTEREST</a:t>
            </a:r>
            <a:endParaRPr/>
          </a:p>
          <a:p>
            <a:pPr marL="285750" lvl="0" indent="-285750" algn="l" rtl="0">
              <a:spcBef>
                <a:spcPts val="1160"/>
              </a:spcBef>
              <a:spcAft>
                <a:spcPts val="0"/>
              </a:spcAft>
              <a:buSzPts val="3220"/>
              <a:buChar char="•"/>
            </a:pPr>
            <a:r>
              <a:rPr lang="en-US" sz="2800"/>
              <a:t>Remove individual from participation</a:t>
            </a:r>
            <a:endParaRPr/>
          </a:p>
          <a:p>
            <a:pPr marL="285750" lvl="0" indent="-285750" algn="l" rtl="0">
              <a:spcBef>
                <a:spcPts val="1160"/>
              </a:spcBef>
              <a:spcAft>
                <a:spcPts val="0"/>
              </a:spcAft>
              <a:buSzPts val="3220"/>
              <a:buChar char="•"/>
            </a:pPr>
            <a:r>
              <a:rPr lang="en-US" sz="2800"/>
              <a:t>Revise the role of the individual so financial relationship no longer relevant</a:t>
            </a:r>
            <a:endParaRPr/>
          </a:p>
          <a:p>
            <a:pPr marL="285750" lvl="0" indent="-285750" algn="l" rtl="0">
              <a:spcBef>
                <a:spcPts val="1160"/>
              </a:spcBef>
              <a:spcAft>
                <a:spcPts val="0"/>
              </a:spcAft>
              <a:buSzPts val="3220"/>
              <a:buChar char="•"/>
            </a:pPr>
            <a:r>
              <a:rPr lang="en-US" sz="2800"/>
              <a:t>Not award CE for a portion or all of the  activity</a:t>
            </a:r>
            <a:endParaRPr/>
          </a:p>
          <a:p>
            <a:pPr marL="285750" lvl="0" indent="-285750" algn="l" rtl="0">
              <a:spcBef>
                <a:spcPts val="1160"/>
              </a:spcBef>
              <a:spcAft>
                <a:spcPts val="0"/>
              </a:spcAft>
              <a:buSzPts val="3220"/>
              <a:buChar char="•"/>
            </a:pPr>
            <a:r>
              <a:rPr lang="en-US" sz="2800"/>
              <a:t>Content is evaluated for bias and the activity is monitored to evaluate for bias (relationship is disclosed to participants)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txBox="1">
            <a:spLocks noGrp="1"/>
          </p:cNvSpPr>
          <p:nvPr>
            <p:ph type="title"/>
          </p:nvPr>
        </p:nvSpPr>
        <p:spPr>
          <a:xfrm>
            <a:off x="609600" y="585355"/>
            <a:ext cx="7773338" cy="101484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b="1"/>
              <a:t>Educational Design Process (EDP)</a:t>
            </a:r>
            <a:endParaRPr/>
          </a:p>
        </p:txBody>
      </p:sp>
      <p:sp>
        <p:nvSpPr>
          <p:cNvPr id="251" name="Google Shape;251;p11"/>
          <p:cNvSpPr txBox="1">
            <a:spLocks noGrp="1"/>
          </p:cNvSpPr>
          <p:nvPr>
            <p:ph type="body" idx="1"/>
          </p:nvPr>
        </p:nvSpPr>
        <p:spPr>
          <a:xfrm>
            <a:off x="685325" y="1600200"/>
            <a:ext cx="8154000" cy="4648200"/>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990"/>
              <a:buChar char="•"/>
            </a:pPr>
            <a:r>
              <a:rPr lang="en-US" sz="2600"/>
              <a:t>Measurable learner outcomes</a:t>
            </a:r>
            <a:endParaRPr/>
          </a:p>
          <a:p>
            <a:pPr marL="285750" lvl="0" indent="-285750" algn="l" rtl="0">
              <a:spcBef>
                <a:spcPts val="1120"/>
              </a:spcBef>
              <a:spcAft>
                <a:spcPts val="0"/>
              </a:spcAft>
              <a:buSzPts val="2990"/>
              <a:buChar char="•"/>
            </a:pPr>
            <a:r>
              <a:rPr lang="en-US" sz="2600"/>
              <a:t>Best available evidence</a:t>
            </a:r>
            <a:endParaRPr/>
          </a:p>
          <a:p>
            <a:pPr marL="285750" lvl="0" indent="-285750" algn="l" rtl="0">
              <a:spcBef>
                <a:spcPts val="1120"/>
              </a:spcBef>
              <a:spcAft>
                <a:spcPts val="0"/>
              </a:spcAft>
              <a:buSzPts val="2990"/>
              <a:buChar char="•"/>
            </a:pPr>
            <a:r>
              <a:rPr lang="en-US" sz="2600"/>
              <a:t>Appropriate teaching methods</a:t>
            </a:r>
            <a:endParaRPr/>
          </a:p>
          <a:p>
            <a:pPr marL="285750" lvl="0" indent="-285750" algn="l" rtl="0">
              <a:spcBef>
                <a:spcPts val="1120"/>
              </a:spcBef>
              <a:spcAft>
                <a:spcPts val="0"/>
              </a:spcAft>
              <a:buSzPts val="2990"/>
              <a:buChar char="•"/>
            </a:pPr>
            <a:r>
              <a:rPr lang="en-US" sz="2600"/>
              <a:t>Speakers with documented appropriate qualifications</a:t>
            </a:r>
            <a:endParaRPr/>
          </a:p>
          <a:p>
            <a:pPr marL="742950" lvl="1" indent="-285750" algn="l" rtl="0">
              <a:spcBef>
                <a:spcPts val="1120"/>
              </a:spcBef>
              <a:spcAft>
                <a:spcPts val="0"/>
              </a:spcAft>
              <a:buSzPts val="2990"/>
              <a:buChar char="•"/>
            </a:pPr>
            <a:r>
              <a:rPr lang="en-US" sz="2600"/>
              <a:t>Education or Experience in content area</a:t>
            </a:r>
            <a:endParaRPr/>
          </a:p>
          <a:p>
            <a:pPr marL="742950" lvl="1" indent="-285750" algn="l" rtl="0">
              <a:spcBef>
                <a:spcPts val="1120"/>
              </a:spcBef>
              <a:spcAft>
                <a:spcPts val="0"/>
              </a:spcAft>
              <a:buSzPts val="2990"/>
              <a:buChar char="•"/>
            </a:pPr>
            <a:r>
              <a:rPr lang="en-US" sz="2600"/>
              <a:t>Professional achievements, credentials</a:t>
            </a:r>
            <a:endParaRPr/>
          </a:p>
          <a:p>
            <a:pPr marL="742950" lvl="1" indent="-285750" algn="l" rtl="0">
              <a:spcBef>
                <a:spcPts val="1120"/>
              </a:spcBef>
              <a:spcAft>
                <a:spcPts val="0"/>
              </a:spcAft>
              <a:buSzPts val="2990"/>
              <a:buChar char="•"/>
            </a:pPr>
            <a:r>
              <a:rPr lang="en-US" sz="2600"/>
              <a:t>How did the individual acquire expertise</a:t>
            </a:r>
            <a:endParaRPr/>
          </a:p>
          <a:p>
            <a:pPr marL="285750" lvl="0" indent="-285750" algn="l" rtl="0">
              <a:spcBef>
                <a:spcPts val="1120"/>
              </a:spcBef>
              <a:spcAft>
                <a:spcPts val="0"/>
              </a:spcAft>
              <a:buSzPts val="2990"/>
              <a:buChar char="•"/>
            </a:pPr>
            <a:r>
              <a:rPr lang="en-US" sz="2600" b="1"/>
              <a:t>No commercial interest or promotion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2"/>
          <p:cNvSpPr txBox="1">
            <a:spLocks noGrp="1"/>
          </p:cNvSpPr>
          <p:nvPr>
            <p:ph type="title"/>
          </p:nvPr>
        </p:nvSpPr>
        <p:spPr>
          <a:xfrm>
            <a:off x="799631" y="381000"/>
            <a:ext cx="7773338" cy="914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000"/>
              <a:buFont typeface="Garamond"/>
              <a:buNone/>
            </a:pPr>
            <a:r>
              <a:rPr lang="en-US" b="1"/>
              <a:t>ANCC  - Educational Design</a:t>
            </a:r>
            <a:endParaRPr/>
          </a:p>
        </p:txBody>
      </p:sp>
      <p:sp>
        <p:nvSpPr>
          <p:cNvPr id="258" name="Google Shape;258;p12"/>
          <p:cNvSpPr txBox="1">
            <a:spLocks noGrp="1"/>
          </p:cNvSpPr>
          <p:nvPr>
            <p:ph type="body" idx="1"/>
          </p:nvPr>
        </p:nvSpPr>
        <p:spPr>
          <a:xfrm>
            <a:off x="799631" y="1447800"/>
            <a:ext cx="7658569" cy="4648200"/>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a:t>Identify a gap in knowledge, skills, practice</a:t>
            </a:r>
            <a:endParaRPr/>
          </a:p>
          <a:p>
            <a:pPr marL="285750" lvl="0" indent="-285750" algn="l" rtl="0">
              <a:spcBef>
                <a:spcPts val="1160"/>
              </a:spcBef>
              <a:spcAft>
                <a:spcPts val="0"/>
              </a:spcAft>
              <a:buSzPts val="3220"/>
              <a:buChar char="•"/>
            </a:pPr>
            <a:r>
              <a:rPr lang="en-US" sz="2800" i="1"/>
              <a:t>Learner Outcomes </a:t>
            </a:r>
            <a:r>
              <a:rPr lang="en-US" sz="2800"/>
              <a:t>that can be expected  as a result of their participation in the activity; ‘What will the learner do?’ rather than , “What will the provider provide?’</a:t>
            </a:r>
            <a:endParaRPr/>
          </a:p>
          <a:p>
            <a:pPr marL="285750" lvl="0" indent="-285750" algn="l" rtl="0">
              <a:spcBef>
                <a:spcPts val="1160"/>
              </a:spcBef>
              <a:spcAft>
                <a:spcPts val="0"/>
              </a:spcAft>
              <a:buSzPts val="3220"/>
              <a:buChar char="•"/>
            </a:pPr>
            <a:r>
              <a:rPr lang="en-US" sz="2800"/>
              <a:t>Content for the activity must be congruent with the outcomes</a:t>
            </a:r>
            <a:endParaRPr/>
          </a:p>
          <a:p>
            <a:pPr marL="285750" lvl="0" indent="-285750" algn="l" rtl="0">
              <a:spcBef>
                <a:spcPts val="1160"/>
              </a:spcBef>
              <a:spcAft>
                <a:spcPts val="0"/>
              </a:spcAft>
              <a:buSzPts val="3220"/>
              <a:buChar char="•"/>
            </a:pPr>
            <a:r>
              <a:rPr lang="en-US" sz="2800"/>
              <a:t>Content must be based on most current available evidence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3"/>
          <p:cNvSpPr txBox="1">
            <a:spLocks noGrp="1"/>
          </p:cNvSpPr>
          <p:nvPr>
            <p:ph type="title"/>
          </p:nvPr>
        </p:nvSpPr>
        <p:spPr>
          <a:xfrm>
            <a:off x="789356" y="532523"/>
            <a:ext cx="7773300" cy="540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2800"/>
              <a:buFont typeface="Garamond"/>
              <a:buNone/>
            </a:pPr>
            <a:r>
              <a:rPr lang="en-US" sz="2800" b="1"/>
              <a:t>Principles of High-Quality Educational Design</a:t>
            </a:r>
            <a:endParaRPr sz="2800"/>
          </a:p>
        </p:txBody>
      </p:sp>
      <p:sp>
        <p:nvSpPr>
          <p:cNvPr id="265" name="Google Shape;265;p13"/>
          <p:cNvSpPr txBox="1">
            <a:spLocks noGrp="1"/>
          </p:cNvSpPr>
          <p:nvPr>
            <p:ph type="body" idx="1"/>
          </p:nvPr>
        </p:nvSpPr>
        <p:spPr>
          <a:xfrm>
            <a:off x="685350" y="1295525"/>
            <a:ext cx="7773300" cy="5412600"/>
          </a:xfrm>
          <a:prstGeom prst="rect">
            <a:avLst/>
          </a:prstGeom>
          <a:noFill/>
          <a:ln>
            <a:noFill/>
          </a:ln>
        </p:spPr>
        <p:txBody>
          <a:bodyPr spcFirstLastPara="1" wrap="square" lIns="91425" tIns="45700" rIns="91425" bIns="45700" anchor="t" anchorCtr="0">
            <a:normAutofit fontScale="62500" lnSpcReduction="20000"/>
          </a:bodyPr>
          <a:lstStyle/>
          <a:p>
            <a:pPr marL="285750" lvl="0" indent="-267128" algn="l" rtl="0">
              <a:spcBef>
                <a:spcPts val="0"/>
              </a:spcBef>
              <a:spcAft>
                <a:spcPts val="0"/>
              </a:spcAft>
              <a:buSzPct val="115000"/>
              <a:buChar char="•"/>
            </a:pPr>
            <a:r>
              <a:rPr lang="en-US" sz="3400"/>
              <a:t>Addresses a professional practice gap (change in standard of care, problem in practice, or opportunity for improvement).</a:t>
            </a:r>
            <a:endParaRPr/>
          </a:p>
          <a:p>
            <a:pPr marL="285750" lvl="0" indent="-267128" algn="l" rtl="0">
              <a:spcBef>
                <a:spcPts val="1025"/>
              </a:spcBef>
              <a:spcAft>
                <a:spcPts val="0"/>
              </a:spcAft>
              <a:buSzPct val="115000"/>
              <a:buChar char="•"/>
            </a:pPr>
            <a:r>
              <a:rPr lang="en-US" sz="3400"/>
              <a:t>Incorporates the active involvement of a Nurse Planner (or the LNP) in the planning process.</a:t>
            </a:r>
            <a:endParaRPr/>
          </a:p>
          <a:p>
            <a:pPr marL="285750" lvl="0" indent="-267128" algn="l" rtl="0">
              <a:spcBef>
                <a:spcPts val="1025"/>
              </a:spcBef>
              <a:spcAft>
                <a:spcPts val="0"/>
              </a:spcAft>
              <a:buSzPct val="115000"/>
              <a:buChar char="•"/>
            </a:pPr>
            <a:r>
              <a:rPr lang="en-US" sz="3400"/>
              <a:t>Analyzes educational needs (knowledge, skills, and/or practices) of registered nurses and/or health care team members that underlie the problem or opportunity (why the problem or opportunity exists).</a:t>
            </a:r>
            <a:endParaRPr/>
          </a:p>
          <a:p>
            <a:pPr marL="285750" lvl="0" indent="-267128" algn="l" rtl="0">
              <a:spcBef>
                <a:spcPts val="1025"/>
              </a:spcBef>
              <a:spcAft>
                <a:spcPts val="0"/>
              </a:spcAft>
              <a:buSzPct val="115000"/>
              <a:buChar char="•"/>
            </a:pPr>
            <a:r>
              <a:rPr lang="en-US" sz="3400"/>
              <a:t>Identifies one or more learner outcomes to be achieved by learners participating in the activity.</a:t>
            </a:r>
            <a:endParaRPr/>
          </a:p>
          <a:p>
            <a:pPr marL="285750" lvl="0" indent="-267128" algn="l" rtl="0">
              <a:spcBef>
                <a:spcPts val="1025"/>
              </a:spcBef>
              <a:spcAft>
                <a:spcPts val="0"/>
              </a:spcAft>
              <a:buSzPct val="115000"/>
              <a:buChar char="•"/>
            </a:pPr>
            <a:r>
              <a:rPr lang="en-US" sz="3400"/>
              <a:t>Uses strategies that engage the learner in the educational activity and are congruent with the educational needs and desired learning outcomes.  </a:t>
            </a:r>
            <a:endParaRPr/>
          </a:p>
          <a:p>
            <a:pPr marL="285750" lvl="0" indent="-267128" algn="l" rtl="0">
              <a:spcBef>
                <a:spcPts val="1025"/>
              </a:spcBef>
              <a:spcAft>
                <a:spcPts val="0"/>
              </a:spcAft>
              <a:buSzPct val="115000"/>
              <a:buChar char="•"/>
            </a:pPr>
            <a:r>
              <a:rPr lang="en-US" sz="3400"/>
              <a:t>Chooses content based on evidence-based practice or best available evidence and plans independently from the influence of commercial interest organizations.</a:t>
            </a:r>
            <a:endParaRPr/>
          </a:p>
          <a:p>
            <a:pPr marL="285750" lvl="0" indent="-267128" algn="l" rtl="0">
              <a:spcBef>
                <a:spcPts val="1025"/>
              </a:spcBef>
              <a:spcAft>
                <a:spcPts val="0"/>
              </a:spcAft>
              <a:buSzPct val="115000"/>
              <a:buChar char="•"/>
            </a:pPr>
            <a:r>
              <a:rPr lang="en-US" sz="3400"/>
              <a:t>Evaluates achievement of learning outcomes.</a:t>
            </a:r>
            <a:endParaRPr/>
          </a:p>
          <a:p>
            <a:pPr marL="285750" lvl="0" indent="-176212" algn="l" rtl="0">
              <a:spcBef>
                <a:spcPts val="900"/>
              </a:spcBef>
              <a:spcAft>
                <a:spcPts val="0"/>
              </a:spcAft>
              <a:buSzPct val="115000"/>
              <a:buNone/>
            </a:pPr>
            <a:endParaRPr b="1"/>
          </a:p>
          <a:p>
            <a:pPr marL="285750" lvl="0" indent="-285750" algn="l" rtl="0">
              <a:spcBef>
                <a:spcPts val="900"/>
              </a:spcBef>
              <a:spcAft>
                <a:spcPts val="0"/>
              </a:spcAft>
              <a:buSzPct val="115000"/>
              <a:buFont typeface="Garamond"/>
              <a:buNone/>
            </a:pPr>
            <a:endParaRPr b="1"/>
          </a:p>
          <a:p>
            <a:pPr marL="514350" lvl="0" indent="-514350" algn="r" rtl="0">
              <a:spcBef>
                <a:spcPts val="850"/>
              </a:spcBef>
              <a:spcAft>
                <a:spcPts val="0"/>
              </a:spcAft>
              <a:buSzPct val="115000"/>
              <a:buFont typeface="Garamond"/>
              <a:buNone/>
            </a:pPr>
            <a:endParaRPr sz="20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4" title="ept.png"/>
          <p:cNvPicPr preferRelativeResize="0"/>
          <p:nvPr/>
        </p:nvPicPr>
        <p:blipFill>
          <a:blip r:embed="rId3">
            <a:alphaModFix/>
          </a:blip>
          <a:stretch>
            <a:fillRect/>
          </a:stretch>
        </p:blipFill>
        <p:spPr>
          <a:xfrm>
            <a:off x="2375100" y="658025"/>
            <a:ext cx="5120376" cy="5500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5" title="ept2.png"/>
          <p:cNvPicPr preferRelativeResize="0"/>
          <p:nvPr/>
        </p:nvPicPr>
        <p:blipFill>
          <a:blip r:embed="rId3">
            <a:alphaModFix/>
          </a:blip>
          <a:stretch>
            <a:fillRect/>
          </a:stretch>
        </p:blipFill>
        <p:spPr>
          <a:xfrm>
            <a:off x="2190025" y="586050"/>
            <a:ext cx="4925024" cy="55830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b="1"/>
              <a:t>ANCC  Perspective</a:t>
            </a:r>
            <a:br>
              <a:rPr lang="en-US" b="1"/>
            </a:br>
            <a:endParaRPr/>
          </a:p>
        </p:txBody>
      </p:sp>
      <p:sp>
        <p:nvSpPr>
          <p:cNvPr id="282" name="Google Shape;282;p16"/>
          <p:cNvSpPr txBox="1">
            <a:spLocks noGrp="1"/>
          </p:cNvSpPr>
          <p:nvPr>
            <p:ph type="body" idx="1"/>
          </p:nvPr>
        </p:nvSpPr>
        <p:spPr>
          <a:xfrm>
            <a:off x="1144155" y="1981200"/>
            <a:ext cx="6831445" cy="3895604"/>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4140"/>
              <a:buNone/>
            </a:pPr>
            <a:r>
              <a:rPr lang="en-US" sz="3600" dirty="0"/>
              <a:t>In our live education (Congress, AAOS, Orthopaedic Nursing Review Course), on-line education, and webinars, what do our attendees get from NAON and what do they need this year in order to improve their practice?  (Patient outcomes)</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7"/>
          <p:cNvSpPr txBox="1">
            <a:spLocks noGrp="1"/>
          </p:cNvSpPr>
          <p:nvPr>
            <p:ph type="title"/>
          </p:nvPr>
        </p:nvSpPr>
        <p:spPr>
          <a:xfrm>
            <a:off x="762000" y="335974"/>
            <a:ext cx="7773338" cy="1295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b="1"/>
              <a:t>Who is Attending?</a:t>
            </a:r>
            <a:br>
              <a:rPr lang="en-US" b="1"/>
            </a:br>
            <a:r>
              <a:rPr lang="en-US" b="1"/>
              <a:t>(Target audience)</a:t>
            </a:r>
            <a:endParaRPr/>
          </a:p>
        </p:txBody>
      </p:sp>
      <p:sp>
        <p:nvSpPr>
          <p:cNvPr id="289" name="Google Shape;289;p17"/>
          <p:cNvSpPr txBox="1">
            <a:spLocks noGrp="1"/>
          </p:cNvSpPr>
          <p:nvPr>
            <p:ph type="body" idx="1"/>
          </p:nvPr>
        </p:nvSpPr>
        <p:spPr>
          <a:xfrm>
            <a:off x="762000" y="1826724"/>
            <a:ext cx="7543800" cy="4693200"/>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dirty="0"/>
              <a:t>What is the Primary Practice Setting? (Ortho or Medical-surgical unit, Operating room, Clinic or outpatient setting, MD office)</a:t>
            </a:r>
            <a:endParaRPr dirty="0"/>
          </a:p>
          <a:p>
            <a:pPr marL="285750" lvl="0" indent="-285750" algn="l" rtl="0">
              <a:spcBef>
                <a:spcPts val="1160"/>
              </a:spcBef>
              <a:spcAft>
                <a:spcPts val="0"/>
              </a:spcAft>
              <a:buSzPts val="3220"/>
              <a:buChar char="•"/>
            </a:pPr>
            <a:r>
              <a:rPr lang="en-US" sz="2800" dirty="0"/>
              <a:t>What job title or position? (Staff nurse, manager/admin/supervisor, NP/RNFA, educator)</a:t>
            </a:r>
            <a:endParaRPr dirty="0"/>
          </a:p>
          <a:p>
            <a:pPr marL="285750" lvl="0" indent="-285750" algn="l" rtl="0">
              <a:spcBef>
                <a:spcPts val="1160"/>
              </a:spcBef>
              <a:spcAft>
                <a:spcPts val="0"/>
              </a:spcAft>
              <a:buSzPts val="3220"/>
              <a:buChar char="•"/>
            </a:pPr>
            <a:r>
              <a:rPr lang="en-US" sz="2800" dirty="0"/>
              <a:t>Highest level of education (AD, BSN, MSN, DNP, PhD)</a:t>
            </a:r>
            <a:endParaRPr dirty="0"/>
          </a:p>
          <a:p>
            <a:pPr marL="285750" lvl="0" indent="-285750" algn="l" rtl="0">
              <a:spcBef>
                <a:spcPts val="1160"/>
              </a:spcBef>
              <a:spcAft>
                <a:spcPts val="0"/>
              </a:spcAft>
              <a:buSzPts val="3220"/>
              <a:buChar char="•"/>
            </a:pPr>
            <a:r>
              <a:rPr lang="en-US" sz="2800" dirty="0"/>
              <a:t>Years in orthopaedic nursing</a:t>
            </a:r>
            <a:endParaRPr dirty="0"/>
          </a:p>
          <a:p>
            <a:pPr marL="0" lvl="0" indent="0" algn="l" rtl="0">
              <a:spcBef>
                <a:spcPts val="1160"/>
              </a:spcBef>
              <a:spcAft>
                <a:spcPts val="0"/>
              </a:spcAft>
              <a:buNone/>
            </a:pPr>
            <a:endParaRPr dirty="0"/>
          </a:p>
          <a:p>
            <a:pPr marL="285750" lvl="0" indent="-52070" algn="l" rtl="0">
              <a:spcBef>
                <a:spcPts val="1240"/>
              </a:spcBef>
              <a:spcAft>
                <a:spcPts val="0"/>
              </a:spcAft>
              <a:buSzPts val="3680"/>
              <a:buNone/>
            </a:pPr>
            <a:endParaRP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8"/>
          <p:cNvSpPr txBox="1">
            <a:spLocks noGrp="1"/>
          </p:cNvSpPr>
          <p:nvPr>
            <p:ph type="title"/>
          </p:nvPr>
        </p:nvSpPr>
        <p:spPr>
          <a:xfrm>
            <a:off x="418130" y="381000"/>
            <a:ext cx="8705088" cy="7872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000"/>
              <a:buFont typeface="Garamond"/>
              <a:buNone/>
            </a:pPr>
            <a:r>
              <a:rPr lang="en-US" b="1"/>
              <a:t>Identifying the Practice Gap</a:t>
            </a:r>
            <a:endParaRPr/>
          </a:p>
        </p:txBody>
      </p:sp>
      <p:sp>
        <p:nvSpPr>
          <p:cNvPr id="295" name="Google Shape;295;p18"/>
          <p:cNvSpPr txBox="1">
            <a:spLocks noGrp="1"/>
          </p:cNvSpPr>
          <p:nvPr>
            <p:ph type="body" idx="1"/>
          </p:nvPr>
        </p:nvSpPr>
        <p:spPr>
          <a:xfrm>
            <a:off x="631725" y="1066800"/>
            <a:ext cx="8512200" cy="787200"/>
          </a:xfrm>
          <a:prstGeom prst="rect">
            <a:avLst/>
          </a:prstGeom>
          <a:noFill/>
          <a:ln>
            <a:noFill/>
          </a:ln>
        </p:spPr>
        <p:txBody>
          <a:bodyPr spcFirstLastPara="1" wrap="square" lIns="91425" tIns="45700" rIns="91425" bIns="45700" anchor="t" anchorCtr="0">
            <a:normAutofit/>
          </a:bodyPr>
          <a:lstStyle/>
          <a:p>
            <a:pPr marL="61722" lvl="0" indent="0" algn="l" rtl="0">
              <a:spcBef>
                <a:spcPts val="0"/>
              </a:spcBef>
              <a:spcAft>
                <a:spcPts val="0"/>
              </a:spcAft>
              <a:buSzPts val="2415"/>
              <a:buNone/>
            </a:pPr>
            <a:r>
              <a:rPr lang="en-US" sz="2100"/>
              <a:t>Name 1-3 Topics you would like to learn more about or would improve your practice/outcomes (Learner Needs)</a:t>
            </a:r>
            <a:endParaRPr/>
          </a:p>
        </p:txBody>
      </p:sp>
      <p:graphicFrame>
        <p:nvGraphicFramePr>
          <p:cNvPr id="296" name="Google Shape;296;p18"/>
          <p:cNvGraphicFramePr/>
          <p:nvPr>
            <p:extLst>
              <p:ext uri="{D42A27DB-BD31-4B8C-83A1-F6EECF244321}">
                <p14:modId xmlns:p14="http://schemas.microsoft.com/office/powerpoint/2010/main" val="932248692"/>
              </p:ext>
            </p:extLst>
          </p:nvPr>
        </p:nvGraphicFramePr>
        <p:xfrm>
          <a:off x="952500" y="1953275"/>
          <a:ext cx="7239000" cy="4041325"/>
        </p:xfrm>
        <a:graphic>
          <a:graphicData uri="http://schemas.openxmlformats.org/drawingml/2006/table">
            <a:tbl>
              <a:tblPr>
                <a:noFill/>
                <a:tableStyleId>{1EE00EF6-6594-4CAB-B71C-396C91246988}</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4041325">
                <a:tc>
                  <a:txBody>
                    <a:bodyPr/>
                    <a:lstStyle/>
                    <a:p>
                      <a:pPr marL="457200" lvl="0" indent="-361950" algn="l" rtl="0">
                        <a:lnSpc>
                          <a:spcPct val="150000"/>
                        </a:lnSpc>
                        <a:spcBef>
                          <a:spcPts val="1020"/>
                        </a:spcBef>
                        <a:spcAft>
                          <a:spcPts val="0"/>
                        </a:spcAft>
                        <a:buClr>
                          <a:srgbClr val="262626"/>
                        </a:buClr>
                        <a:buSzPts val="2100"/>
                        <a:buFont typeface="Wingdings" panose="05000000000000000000" pitchFamily="2" charset="2"/>
                        <a:buChar char="§"/>
                      </a:pPr>
                      <a:r>
                        <a:rPr lang="en-US" sz="2100" dirty="0">
                          <a:solidFill>
                            <a:srgbClr val="262626"/>
                          </a:solidFill>
                          <a:latin typeface="Garamond"/>
                          <a:ea typeface="Garamond"/>
                          <a:cs typeface="Garamond"/>
                          <a:sym typeface="Garamond"/>
                        </a:rPr>
                        <a:t>Pain Management</a:t>
                      </a:r>
                      <a:endParaRPr sz="2100" dirty="0">
                        <a:solidFill>
                          <a:srgbClr val="262626"/>
                        </a:solidFill>
                        <a:latin typeface="Garamond"/>
                        <a:ea typeface="Garamond"/>
                        <a:cs typeface="Garamond"/>
                        <a:sym typeface="Garamond"/>
                      </a:endParaRPr>
                    </a:p>
                    <a:p>
                      <a:pPr marL="457200" lvl="0" indent="-361950" algn="l" rtl="0">
                        <a:lnSpc>
                          <a:spcPct val="150000"/>
                        </a:lnSpc>
                        <a:spcBef>
                          <a:spcPts val="0"/>
                        </a:spcBef>
                        <a:spcAft>
                          <a:spcPts val="0"/>
                        </a:spcAft>
                        <a:buClr>
                          <a:srgbClr val="262626"/>
                        </a:buClr>
                        <a:buSzPts val="2100"/>
                        <a:buFont typeface="Wingdings" panose="05000000000000000000" pitchFamily="2" charset="2"/>
                        <a:buChar char="§"/>
                      </a:pPr>
                      <a:r>
                        <a:rPr lang="en-US" sz="2100" dirty="0">
                          <a:solidFill>
                            <a:srgbClr val="262626"/>
                          </a:solidFill>
                          <a:latin typeface="Garamond"/>
                          <a:ea typeface="Garamond"/>
                          <a:cs typeface="Garamond"/>
                          <a:sym typeface="Garamond"/>
                        </a:rPr>
                        <a:t>Bundled payments</a:t>
                      </a:r>
                      <a:endParaRPr sz="2100" dirty="0">
                        <a:solidFill>
                          <a:srgbClr val="262626"/>
                        </a:solidFill>
                        <a:latin typeface="Garamond"/>
                        <a:ea typeface="Garamond"/>
                        <a:cs typeface="Garamond"/>
                        <a:sym typeface="Garamond"/>
                      </a:endParaRPr>
                    </a:p>
                    <a:p>
                      <a:pPr marL="457200" lvl="0" indent="-361950" algn="l" rtl="0">
                        <a:lnSpc>
                          <a:spcPct val="150000"/>
                        </a:lnSpc>
                        <a:spcBef>
                          <a:spcPts val="0"/>
                        </a:spcBef>
                        <a:spcAft>
                          <a:spcPts val="0"/>
                        </a:spcAft>
                        <a:buClr>
                          <a:srgbClr val="262626"/>
                        </a:buClr>
                        <a:buSzPts val="2100"/>
                        <a:buFont typeface="Wingdings" panose="05000000000000000000" pitchFamily="2" charset="2"/>
                        <a:buChar char="§"/>
                      </a:pPr>
                      <a:r>
                        <a:rPr lang="en-US" sz="2100" dirty="0">
                          <a:solidFill>
                            <a:srgbClr val="262626"/>
                          </a:solidFill>
                          <a:latin typeface="Garamond"/>
                          <a:ea typeface="Garamond"/>
                          <a:cs typeface="Garamond"/>
                          <a:sym typeface="Garamond"/>
                        </a:rPr>
                        <a:t>Total Joint Population</a:t>
                      </a:r>
                      <a:endParaRPr sz="2100" dirty="0">
                        <a:solidFill>
                          <a:srgbClr val="262626"/>
                        </a:solidFill>
                        <a:latin typeface="Garamond"/>
                        <a:ea typeface="Garamond"/>
                        <a:cs typeface="Garamond"/>
                        <a:sym typeface="Garamond"/>
                      </a:endParaRPr>
                    </a:p>
                    <a:p>
                      <a:pPr marL="457200" lvl="0" indent="-361950" algn="l" rtl="0">
                        <a:lnSpc>
                          <a:spcPct val="150000"/>
                        </a:lnSpc>
                        <a:spcBef>
                          <a:spcPts val="0"/>
                        </a:spcBef>
                        <a:spcAft>
                          <a:spcPts val="0"/>
                        </a:spcAft>
                        <a:buClr>
                          <a:srgbClr val="262626"/>
                        </a:buClr>
                        <a:buSzPts val="2100"/>
                        <a:buFont typeface="Wingdings" panose="05000000000000000000" pitchFamily="2" charset="2"/>
                        <a:buChar char="§"/>
                      </a:pPr>
                      <a:r>
                        <a:rPr lang="en-US" sz="2100" dirty="0">
                          <a:solidFill>
                            <a:srgbClr val="262626"/>
                          </a:solidFill>
                          <a:latin typeface="Garamond"/>
                          <a:ea typeface="Garamond"/>
                          <a:cs typeface="Garamond"/>
                          <a:sym typeface="Garamond"/>
                        </a:rPr>
                        <a:t>Trauma</a:t>
                      </a:r>
                      <a:endParaRPr sz="2100" dirty="0">
                        <a:solidFill>
                          <a:srgbClr val="262626"/>
                        </a:solidFill>
                        <a:latin typeface="Garamond"/>
                        <a:ea typeface="Garamond"/>
                        <a:cs typeface="Garamond"/>
                        <a:sym typeface="Garamond"/>
                      </a:endParaRPr>
                    </a:p>
                    <a:p>
                      <a:pPr marL="457200" lvl="0" indent="-361950" algn="l" rtl="0">
                        <a:lnSpc>
                          <a:spcPct val="150000"/>
                        </a:lnSpc>
                        <a:spcBef>
                          <a:spcPts val="0"/>
                        </a:spcBef>
                        <a:spcAft>
                          <a:spcPts val="0"/>
                        </a:spcAft>
                        <a:buClr>
                          <a:srgbClr val="262626"/>
                        </a:buClr>
                        <a:buSzPts val="2100"/>
                        <a:buFont typeface="Wingdings" panose="05000000000000000000" pitchFamily="2" charset="2"/>
                        <a:buChar char="§"/>
                      </a:pPr>
                      <a:r>
                        <a:rPr lang="en-US" sz="2100" dirty="0">
                          <a:solidFill>
                            <a:srgbClr val="262626"/>
                          </a:solidFill>
                          <a:latin typeface="Garamond"/>
                          <a:ea typeface="Garamond"/>
                          <a:cs typeface="Garamond"/>
                          <a:sym typeface="Garamond"/>
                        </a:rPr>
                        <a:t>Quality and Outcomes</a:t>
                      </a:r>
                      <a:endParaRPr sz="2100" dirty="0">
                        <a:solidFill>
                          <a:srgbClr val="262626"/>
                        </a:solidFill>
                        <a:latin typeface="Garamond"/>
                        <a:ea typeface="Garamond"/>
                        <a:cs typeface="Garamond"/>
                        <a:sym typeface="Garamond"/>
                      </a:endParaRPr>
                    </a:p>
                    <a:p>
                      <a:pPr marL="457200" lvl="0" indent="-361950" algn="l" rtl="0">
                        <a:lnSpc>
                          <a:spcPct val="150000"/>
                        </a:lnSpc>
                        <a:spcBef>
                          <a:spcPts val="0"/>
                        </a:spcBef>
                        <a:spcAft>
                          <a:spcPts val="0"/>
                        </a:spcAft>
                        <a:buClr>
                          <a:srgbClr val="262626"/>
                        </a:buClr>
                        <a:buSzPts val="2100"/>
                        <a:buFont typeface="Wingdings" panose="05000000000000000000" pitchFamily="2" charset="2"/>
                        <a:buChar char="§"/>
                      </a:pPr>
                      <a:r>
                        <a:rPr lang="en-US" sz="2100" dirty="0">
                          <a:solidFill>
                            <a:srgbClr val="262626"/>
                          </a:solidFill>
                          <a:latin typeface="Garamond"/>
                          <a:ea typeface="Garamond"/>
                          <a:cs typeface="Garamond"/>
                          <a:sym typeface="Garamond"/>
                        </a:rPr>
                        <a:t>Professional Development (management, teamwork, retention)</a:t>
                      </a:r>
                      <a:endParaRPr sz="2100" dirty="0"/>
                    </a:p>
                  </a:txBody>
                  <a:tcPr marL="91425" marR="91425" marT="91425" marB="91425"/>
                </a:tc>
                <a:tc>
                  <a:txBody>
                    <a:bodyPr/>
                    <a:lstStyle/>
                    <a:p>
                      <a:pPr marL="457200" lvl="0" indent="-361950" algn="l" rtl="0">
                        <a:lnSpc>
                          <a:spcPct val="150000"/>
                        </a:lnSpc>
                        <a:spcBef>
                          <a:spcPts val="1020"/>
                        </a:spcBef>
                        <a:spcAft>
                          <a:spcPts val="0"/>
                        </a:spcAft>
                        <a:buClr>
                          <a:srgbClr val="262626"/>
                        </a:buClr>
                        <a:buSzPts val="2100"/>
                        <a:buFont typeface="Wingdings" panose="05000000000000000000" pitchFamily="2" charset="2"/>
                        <a:buChar char="§"/>
                      </a:pPr>
                      <a:r>
                        <a:rPr lang="en-US" sz="2100" dirty="0">
                          <a:solidFill>
                            <a:srgbClr val="262626"/>
                          </a:solidFill>
                          <a:latin typeface="Garamond"/>
                          <a:ea typeface="Garamond"/>
                          <a:cs typeface="Garamond"/>
                          <a:sym typeface="Garamond"/>
                        </a:rPr>
                        <a:t>Specific anatomic topics (foot, ankle, spine, etc.)</a:t>
                      </a:r>
                      <a:endParaRPr sz="2400" dirty="0">
                        <a:solidFill>
                          <a:srgbClr val="262626"/>
                        </a:solidFill>
                        <a:latin typeface="Garamond"/>
                        <a:ea typeface="Garamond"/>
                        <a:cs typeface="Garamond"/>
                        <a:sym typeface="Garamond"/>
                      </a:endParaRPr>
                    </a:p>
                    <a:p>
                      <a:pPr marL="457200" lvl="0" indent="-361950" algn="l" rtl="0">
                        <a:lnSpc>
                          <a:spcPct val="150000"/>
                        </a:lnSpc>
                        <a:spcBef>
                          <a:spcPts val="0"/>
                        </a:spcBef>
                        <a:spcAft>
                          <a:spcPts val="0"/>
                        </a:spcAft>
                        <a:buClr>
                          <a:srgbClr val="262626"/>
                        </a:buClr>
                        <a:buSzPts val="2100"/>
                        <a:buFont typeface="Wingdings" panose="05000000000000000000" pitchFamily="2" charset="2"/>
                        <a:buChar char="§"/>
                      </a:pPr>
                      <a:r>
                        <a:rPr lang="en-US" sz="2100" dirty="0">
                          <a:solidFill>
                            <a:srgbClr val="262626"/>
                          </a:solidFill>
                          <a:latin typeface="Garamond"/>
                          <a:ea typeface="Garamond"/>
                          <a:cs typeface="Garamond"/>
                          <a:sym typeface="Garamond"/>
                        </a:rPr>
                        <a:t>Infection</a:t>
                      </a:r>
                      <a:endParaRPr sz="2400" dirty="0">
                        <a:solidFill>
                          <a:srgbClr val="262626"/>
                        </a:solidFill>
                        <a:latin typeface="Garamond"/>
                        <a:ea typeface="Garamond"/>
                        <a:cs typeface="Garamond"/>
                        <a:sym typeface="Garamond"/>
                      </a:endParaRPr>
                    </a:p>
                    <a:p>
                      <a:pPr marL="457200" lvl="0" indent="-361950" algn="l" rtl="0">
                        <a:lnSpc>
                          <a:spcPct val="150000"/>
                        </a:lnSpc>
                        <a:spcBef>
                          <a:spcPts val="0"/>
                        </a:spcBef>
                        <a:spcAft>
                          <a:spcPts val="0"/>
                        </a:spcAft>
                        <a:buClr>
                          <a:srgbClr val="262626"/>
                        </a:buClr>
                        <a:buSzPts val="2100"/>
                        <a:buFont typeface="Wingdings" panose="05000000000000000000" pitchFamily="2" charset="2"/>
                        <a:buChar char="§"/>
                      </a:pPr>
                      <a:r>
                        <a:rPr lang="en-US" sz="2100" dirty="0">
                          <a:solidFill>
                            <a:srgbClr val="262626"/>
                          </a:solidFill>
                          <a:latin typeface="Garamond"/>
                          <a:ea typeface="Garamond"/>
                          <a:cs typeface="Garamond"/>
                          <a:sym typeface="Garamond"/>
                        </a:rPr>
                        <a:t>Advance Practice topics</a:t>
                      </a:r>
                      <a:endParaRPr sz="2400" dirty="0">
                        <a:solidFill>
                          <a:srgbClr val="262626"/>
                        </a:solidFill>
                        <a:latin typeface="Garamond"/>
                        <a:ea typeface="Garamond"/>
                        <a:cs typeface="Garamond"/>
                        <a:sym typeface="Garamond"/>
                      </a:endParaRPr>
                    </a:p>
                    <a:p>
                      <a:pPr marL="457200" lvl="0" indent="-361950" algn="l" rtl="0">
                        <a:lnSpc>
                          <a:spcPct val="150000"/>
                        </a:lnSpc>
                        <a:spcBef>
                          <a:spcPts val="0"/>
                        </a:spcBef>
                        <a:spcAft>
                          <a:spcPts val="0"/>
                        </a:spcAft>
                        <a:buClr>
                          <a:srgbClr val="262626"/>
                        </a:buClr>
                        <a:buSzPts val="2100"/>
                        <a:buFont typeface="Wingdings" panose="05000000000000000000" pitchFamily="2" charset="2"/>
                        <a:buChar char="§"/>
                      </a:pPr>
                      <a:r>
                        <a:rPr lang="en-US" sz="2100" dirty="0">
                          <a:solidFill>
                            <a:srgbClr val="262626"/>
                          </a:solidFill>
                          <a:latin typeface="Garamond"/>
                          <a:ea typeface="Garamond"/>
                          <a:cs typeface="Garamond"/>
                          <a:sym typeface="Garamond"/>
                        </a:rPr>
                        <a:t>OR/Surgery</a:t>
                      </a:r>
                      <a:endParaRPr dirty="0"/>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
          <p:cNvSpPr txBox="1">
            <a:spLocks noGrp="1"/>
          </p:cNvSpPr>
          <p:nvPr>
            <p:ph type="title"/>
          </p:nvPr>
        </p:nvSpPr>
        <p:spPr>
          <a:xfrm>
            <a:off x="762000" y="0"/>
            <a:ext cx="7773338" cy="159617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000"/>
              <a:buFont typeface="Garamond"/>
              <a:buNone/>
            </a:pPr>
            <a:r>
              <a:rPr lang="en-US"/>
              <a:t>Agenda</a:t>
            </a:r>
            <a:endParaRPr/>
          </a:p>
        </p:txBody>
      </p:sp>
      <p:sp>
        <p:nvSpPr>
          <p:cNvPr id="168" name="Google Shape;168;p2"/>
          <p:cNvSpPr txBox="1">
            <a:spLocks noGrp="1"/>
          </p:cNvSpPr>
          <p:nvPr>
            <p:ph type="body" idx="1"/>
          </p:nvPr>
        </p:nvSpPr>
        <p:spPr>
          <a:xfrm>
            <a:off x="655356" y="1580937"/>
            <a:ext cx="8488644" cy="5124663"/>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4140"/>
              <a:buChar char="•"/>
            </a:pPr>
            <a:r>
              <a:rPr lang="en-US" sz="3600" b="1"/>
              <a:t>Introductions</a:t>
            </a:r>
            <a:endParaRPr/>
          </a:p>
          <a:p>
            <a:pPr marL="285750" lvl="0" indent="-285750" algn="l" rtl="0">
              <a:spcBef>
                <a:spcPts val="1320"/>
              </a:spcBef>
              <a:spcAft>
                <a:spcPts val="0"/>
              </a:spcAft>
              <a:buSzPts val="4140"/>
              <a:buChar char="•"/>
            </a:pPr>
            <a:r>
              <a:rPr lang="en-US" sz="3600" b="1"/>
              <a:t>ANCC Accreditation</a:t>
            </a:r>
            <a:endParaRPr/>
          </a:p>
          <a:p>
            <a:pPr marL="285750" lvl="0" indent="-285750" algn="l" rtl="0">
              <a:spcBef>
                <a:spcPts val="1320"/>
              </a:spcBef>
              <a:spcAft>
                <a:spcPts val="0"/>
              </a:spcAft>
              <a:buSzPts val="4140"/>
              <a:buChar char="•"/>
            </a:pPr>
            <a:r>
              <a:rPr lang="en-US" sz="3600" b="1"/>
              <a:t>Provider Unit Responsibilities</a:t>
            </a:r>
            <a:endParaRPr/>
          </a:p>
          <a:p>
            <a:pPr marL="285750" lvl="0" indent="-285750" algn="l" rtl="0">
              <a:spcBef>
                <a:spcPts val="1320"/>
              </a:spcBef>
              <a:spcAft>
                <a:spcPts val="0"/>
              </a:spcAft>
              <a:buSzPts val="4140"/>
              <a:buChar char="•"/>
            </a:pPr>
            <a:r>
              <a:rPr lang="en-US" sz="3600" b="1"/>
              <a:t>Committee member responsibilities</a:t>
            </a:r>
            <a:endParaRPr/>
          </a:p>
          <a:p>
            <a:pPr marL="285750" lvl="0" indent="-285750" algn="r" rtl="0">
              <a:spcBef>
                <a:spcPts val="1080"/>
              </a:spcBef>
              <a:spcAft>
                <a:spcPts val="0"/>
              </a:spcAft>
              <a:buSzPts val="2760"/>
              <a:buNone/>
            </a:pP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title"/>
          </p:nvPr>
        </p:nvSpPr>
        <p:spPr>
          <a:xfrm>
            <a:off x="340589" y="367137"/>
            <a:ext cx="8705088" cy="69875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b="1"/>
              <a:t>Education              practice change</a:t>
            </a:r>
            <a:endParaRPr/>
          </a:p>
        </p:txBody>
      </p:sp>
      <p:sp>
        <p:nvSpPr>
          <p:cNvPr id="303" name="Google Shape;303;p19"/>
          <p:cNvSpPr txBox="1">
            <a:spLocks noGrp="1"/>
          </p:cNvSpPr>
          <p:nvPr>
            <p:ph type="body" idx="1"/>
          </p:nvPr>
        </p:nvSpPr>
        <p:spPr>
          <a:xfrm>
            <a:off x="533400" y="886870"/>
            <a:ext cx="8512277" cy="5971130"/>
          </a:xfrm>
          <a:prstGeom prst="rect">
            <a:avLst/>
          </a:prstGeom>
          <a:noFill/>
          <a:ln>
            <a:noFill/>
          </a:ln>
        </p:spPr>
        <p:txBody>
          <a:bodyPr spcFirstLastPara="1" wrap="square" lIns="91425" tIns="45700" rIns="91425" bIns="45700" anchor="t" anchorCtr="0">
            <a:normAutofit/>
          </a:bodyPr>
          <a:lstStyle/>
          <a:p>
            <a:pPr marL="61722" lvl="0" indent="0" algn="l" rtl="0">
              <a:spcBef>
                <a:spcPts val="0"/>
              </a:spcBef>
              <a:spcAft>
                <a:spcPts val="0"/>
              </a:spcAft>
              <a:buSzPts val="3220"/>
              <a:buNone/>
            </a:pPr>
            <a:r>
              <a:rPr lang="en-US" sz="2800" b="1" dirty="0"/>
              <a:t>Evaluating the Activity, attendee self-report</a:t>
            </a:r>
            <a:endParaRPr dirty="0"/>
          </a:p>
          <a:p>
            <a:pPr marL="518922" lvl="0" indent="-457200" algn="l" rtl="0">
              <a:spcBef>
                <a:spcPts val="1080"/>
              </a:spcBef>
              <a:spcAft>
                <a:spcPts val="0"/>
              </a:spcAft>
              <a:buSzPts val="2760"/>
              <a:buFont typeface="Garamond"/>
              <a:buAutoNum type="arabicPeriod"/>
            </a:pPr>
            <a:r>
              <a:rPr lang="en-US" dirty="0">
                <a:solidFill>
                  <a:schemeClr val="dk1"/>
                </a:solidFill>
              </a:rPr>
              <a:t>Did this session provide information that will cause you to make change(s) in your practice and/or employment environment? (Yes/No) </a:t>
            </a:r>
            <a:r>
              <a:rPr lang="en-US" b="1" dirty="0">
                <a:solidFill>
                  <a:srgbClr val="0070C0"/>
                </a:solidFill>
              </a:rPr>
              <a:t>(Quality Improvement measure/metric)</a:t>
            </a:r>
            <a:endParaRPr b="1" dirty="0">
              <a:solidFill>
                <a:schemeClr val="dk1"/>
              </a:solidFill>
            </a:endParaRPr>
          </a:p>
          <a:p>
            <a:pPr marL="518922" lvl="0" indent="-457200" algn="l" rtl="0">
              <a:spcBef>
                <a:spcPts val="1080"/>
              </a:spcBef>
              <a:spcAft>
                <a:spcPts val="0"/>
              </a:spcAft>
              <a:buSzPts val="2760"/>
              <a:buFont typeface="Garamond"/>
              <a:buAutoNum type="arabicPeriod"/>
            </a:pPr>
            <a:r>
              <a:rPr lang="en-US" dirty="0">
                <a:solidFill>
                  <a:schemeClr val="dk1"/>
                </a:solidFill>
              </a:rPr>
              <a:t>What is the result from this session with respect to your practice or employment environment? </a:t>
            </a:r>
            <a:r>
              <a:rPr lang="en-US" b="1" dirty="0">
                <a:solidFill>
                  <a:srgbClr val="0070C0"/>
                </a:solidFill>
              </a:rPr>
              <a:t>(QI metric)</a:t>
            </a:r>
            <a:endParaRPr b="1" dirty="0">
              <a:solidFill>
                <a:schemeClr val="dk1"/>
              </a:solidFill>
            </a:endParaRPr>
          </a:p>
          <a:p>
            <a:pPr marL="861822" lvl="1" indent="-342900" algn="l" rtl="0">
              <a:spcBef>
                <a:spcPts val="1000"/>
              </a:spcBef>
              <a:spcAft>
                <a:spcPts val="0"/>
              </a:spcAft>
              <a:buSzPts val="2300"/>
              <a:buFont typeface="Courier New"/>
              <a:buChar char="o"/>
            </a:pPr>
            <a:r>
              <a:rPr lang="en-US" sz="2000" dirty="0">
                <a:solidFill>
                  <a:schemeClr val="dk1"/>
                </a:solidFill>
              </a:rPr>
              <a:t>Not applicable to my current practice setting </a:t>
            </a:r>
            <a:endParaRPr dirty="0"/>
          </a:p>
          <a:p>
            <a:pPr marL="861822" lvl="1" indent="-342900" algn="l" rtl="0">
              <a:spcBef>
                <a:spcPts val="1000"/>
              </a:spcBef>
              <a:spcAft>
                <a:spcPts val="0"/>
              </a:spcAft>
              <a:buSzPts val="2300"/>
              <a:buFont typeface="Courier New"/>
              <a:buChar char="o"/>
            </a:pPr>
            <a:r>
              <a:rPr lang="en-US" sz="2000" dirty="0">
                <a:solidFill>
                  <a:schemeClr val="dk1"/>
                </a:solidFill>
              </a:rPr>
              <a:t>Gained knowledge/information for future </a:t>
            </a:r>
            <a:endParaRPr dirty="0"/>
          </a:p>
          <a:p>
            <a:pPr marL="861822" lvl="1" indent="-342900" algn="l" rtl="0">
              <a:spcBef>
                <a:spcPts val="1000"/>
              </a:spcBef>
              <a:spcAft>
                <a:spcPts val="0"/>
              </a:spcAft>
              <a:buSzPts val="2300"/>
              <a:buFont typeface="Courier New"/>
              <a:buChar char="o"/>
            </a:pPr>
            <a:r>
              <a:rPr lang="en-US" sz="2000" dirty="0">
                <a:solidFill>
                  <a:schemeClr val="dk1"/>
                </a:solidFill>
              </a:rPr>
              <a:t>Plan to share information with others  </a:t>
            </a:r>
            <a:endParaRPr dirty="0"/>
          </a:p>
          <a:p>
            <a:pPr marL="861822" lvl="1" indent="-342900" algn="l" rtl="0">
              <a:spcBef>
                <a:spcPts val="1000"/>
              </a:spcBef>
              <a:spcAft>
                <a:spcPts val="0"/>
              </a:spcAft>
              <a:buSzPts val="2300"/>
              <a:buFont typeface="Courier New"/>
              <a:buChar char="o"/>
            </a:pPr>
            <a:r>
              <a:rPr lang="en-US" sz="2000" dirty="0">
                <a:solidFill>
                  <a:schemeClr val="dk1"/>
                </a:solidFill>
              </a:rPr>
              <a:t>Compared to current, may consider possible changes</a:t>
            </a:r>
            <a:endParaRPr dirty="0"/>
          </a:p>
          <a:p>
            <a:pPr marL="861822" lvl="1" indent="-342900" algn="l" rtl="0">
              <a:spcBef>
                <a:spcPts val="1000"/>
              </a:spcBef>
              <a:spcAft>
                <a:spcPts val="0"/>
              </a:spcAft>
              <a:buSzPts val="2300"/>
              <a:buFont typeface="Courier New"/>
              <a:buChar char="o"/>
            </a:pPr>
            <a:r>
              <a:rPr lang="en-US" sz="2000" dirty="0">
                <a:solidFill>
                  <a:schemeClr val="dk1"/>
                </a:solidFill>
              </a:rPr>
              <a:t>Plan to make changes in my practice</a:t>
            </a:r>
            <a:endParaRPr dirty="0"/>
          </a:p>
          <a:p>
            <a:pPr marL="518922" lvl="0" indent="-457200" algn="l" rtl="0">
              <a:spcBef>
                <a:spcPts val="1080"/>
              </a:spcBef>
              <a:spcAft>
                <a:spcPts val="0"/>
              </a:spcAft>
              <a:buSzPts val="2760"/>
              <a:buFont typeface="Garamond"/>
              <a:buAutoNum type="arabicPeriod"/>
            </a:pPr>
            <a:r>
              <a:rPr lang="en-US" dirty="0">
                <a:solidFill>
                  <a:schemeClr val="dk1"/>
                </a:solidFill>
              </a:rPr>
              <a:t>Comment on intended practice change (</a:t>
            </a:r>
            <a:r>
              <a:rPr lang="en-US" b="1" dirty="0">
                <a:solidFill>
                  <a:srgbClr val="0070C0"/>
                </a:solidFill>
              </a:rPr>
              <a:t>Quantitative data)</a:t>
            </a:r>
            <a:endParaRPr dirty="0">
              <a:solidFill>
                <a:schemeClr val="dk1"/>
              </a:solidFill>
            </a:endParaRPr>
          </a:p>
        </p:txBody>
      </p:sp>
      <p:sp>
        <p:nvSpPr>
          <p:cNvPr id="304" name="Google Shape;304;p19"/>
          <p:cNvSpPr/>
          <p:nvPr/>
        </p:nvSpPr>
        <p:spPr>
          <a:xfrm rot="10800000" flipH="1">
            <a:off x="3505200" y="609600"/>
            <a:ext cx="1371600" cy="349379"/>
          </a:xfrm>
          <a:prstGeom prst="rightArrow">
            <a:avLst>
              <a:gd name="adj1" fmla="val 50000"/>
              <a:gd name="adj2" fmla="val 50000"/>
            </a:avLst>
          </a:prstGeom>
          <a:solidFill>
            <a:schemeClr val="accent1"/>
          </a:solidFill>
          <a:ln w="15875" cap="rnd"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0" title="Title and Content Layout with Chart"/>
          <p:cNvSpPr txBox="1">
            <a:spLocks noGrp="1"/>
          </p:cNvSpPr>
          <p:nvPr>
            <p:ph type="title"/>
          </p:nvPr>
        </p:nvSpPr>
        <p:spPr>
          <a:xfrm>
            <a:off x="1172633" y="838200"/>
            <a:ext cx="6798734"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dirty="0"/>
              <a:t>Intent to change practice based on education</a:t>
            </a:r>
            <a:endParaRPr dirty="0"/>
          </a:p>
        </p:txBody>
      </p:sp>
      <p:graphicFrame>
        <p:nvGraphicFramePr>
          <p:cNvPr id="310" name="Google Shape;310;p20" descr="&#10;" title="Intent to change practice "/>
          <p:cNvGraphicFramePr/>
          <p:nvPr/>
        </p:nvGraphicFramePr>
        <p:xfrm>
          <a:off x="457200" y="1828800"/>
          <a:ext cx="8305799"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1"/>
          <p:cNvSpPr txBox="1">
            <a:spLocks noGrp="1"/>
          </p:cNvSpPr>
          <p:nvPr>
            <p:ph type="title"/>
          </p:nvPr>
        </p:nvSpPr>
        <p:spPr>
          <a:xfrm>
            <a:off x="228600" y="381000"/>
            <a:ext cx="8705088" cy="69875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b="1"/>
              <a:t>Education              practice change</a:t>
            </a:r>
            <a:endParaRPr/>
          </a:p>
        </p:txBody>
      </p:sp>
      <p:sp>
        <p:nvSpPr>
          <p:cNvPr id="317" name="Google Shape;317;p21"/>
          <p:cNvSpPr txBox="1">
            <a:spLocks noGrp="1"/>
          </p:cNvSpPr>
          <p:nvPr>
            <p:ph type="body" idx="1"/>
          </p:nvPr>
        </p:nvSpPr>
        <p:spPr>
          <a:xfrm>
            <a:off x="762000" y="1295400"/>
            <a:ext cx="8001000" cy="5056731"/>
          </a:xfrm>
          <a:prstGeom prst="rect">
            <a:avLst/>
          </a:prstGeom>
          <a:noFill/>
          <a:ln>
            <a:noFill/>
          </a:ln>
        </p:spPr>
        <p:txBody>
          <a:bodyPr spcFirstLastPara="1" wrap="square" lIns="91425" tIns="45700" rIns="91425" bIns="45700" anchor="t" anchorCtr="0">
            <a:normAutofit fontScale="92500"/>
          </a:bodyPr>
          <a:lstStyle/>
          <a:p>
            <a:pPr marL="61722" lvl="0" indent="0" algn="l" rtl="0">
              <a:spcBef>
                <a:spcPts val="0"/>
              </a:spcBef>
              <a:spcAft>
                <a:spcPts val="0"/>
              </a:spcAft>
              <a:buSzPct val="115000"/>
              <a:buNone/>
            </a:pPr>
            <a:r>
              <a:rPr lang="en-US" sz="2800" b="1" dirty="0"/>
              <a:t>Evaluating the conference, attendee self-report</a:t>
            </a:r>
            <a:endParaRPr dirty="0"/>
          </a:p>
          <a:p>
            <a:pPr marL="518922" lvl="0" indent="-457200" algn="l" rtl="0">
              <a:spcBef>
                <a:spcPts val="1044"/>
              </a:spcBef>
              <a:spcAft>
                <a:spcPts val="0"/>
              </a:spcAft>
              <a:buSzPct val="115000"/>
              <a:buFont typeface="Garamond"/>
              <a:buAutoNum type="arabicPeriod"/>
            </a:pPr>
            <a:r>
              <a:rPr lang="en-US" dirty="0"/>
              <a:t>Of all the sessions you evaluated/claimed, where you indicated that "Yes" you would make changes in your practice and/or employment environment based on what you learned, </a:t>
            </a:r>
            <a:r>
              <a:rPr lang="en-US" u="sng" dirty="0"/>
              <a:t>which session had the most influence </a:t>
            </a:r>
            <a:r>
              <a:rPr lang="en-US" dirty="0"/>
              <a:t>on those changes? </a:t>
            </a:r>
            <a:endParaRPr dirty="0"/>
          </a:p>
          <a:p>
            <a:pPr marL="518922" lvl="0" indent="-457200" algn="l" rtl="0">
              <a:spcBef>
                <a:spcPts val="1044"/>
              </a:spcBef>
              <a:spcAft>
                <a:spcPts val="0"/>
              </a:spcAft>
              <a:buSzPct val="115000"/>
              <a:buFont typeface="Garamond"/>
              <a:buAutoNum type="arabicPeriod"/>
            </a:pPr>
            <a:r>
              <a:rPr lang="en-US" dirty="0"/>
              <a:t>Optional comment on intended practice change</a:t>
            </a:r>
            <a:endParaRPr dirty="0"/>
          </a:p>
          <a:p>
            <a:pPr marL="61722" lvl="0" indent="0" algn="l" rtl="0">
              <a:spcBef>
                <a:spcPts val="1044"/>
              </a:spcBef>
              <a:spcAft>
                <a:spcPts val="0"/>
              </a:spcAft>
              <a:buSzPct val="115000"/>
              <a:buNone/>
            </a:pPr>
            <a:r>
              <a:rPr lang="en-US" sz="2400" dirty="0"/>
              <a:t>Longitudinal Evaluation, assessing practice change on select sessions, random sample, 60-90 days later (incentivized)</a:t>
            </a:r>
            <a:endParaRPr dirty="0"/>
          </a:p>
          <a:p>
            <a:pPr marL="518922" lvl="0" indent="-457200" algn="l" rtl="0">
              <a:spcBef>
                <a:spcPts val="1044"/>
              </a:spcBef>
              <a:spcAft>
                <a:spcPts val="0"/>
              </a:spcAft>
              <a:buSzPct val="115000"/>
              <a:buFont typeface="Garamond"/>
              <a:buAutoNum type="arabicPeriod"/>
            </a:pPr>
            <a:r>
              <a:rPr lang="en-US" dirty="0"/>
              <a:t>Did you attend?</a:t>
            </a:r>
            <a:endParaRPr dirty="0"/>
          </a:p>
          <a:p>
            <a:pPr marL="518922" lvl="0" indent="-457200" algn="l" rtl="0">
              <a:spcBef>
                <a:spcPts val="1044"/>
              </a:spcBef>
              <a:spcAft>
                <a:spcPts val="0"/>
              </a:spcAft>
              <a:buSzPct val="115000"/>
              <a:buFont typeface="Garamond"/>
              <a:buAutoNum type="arabicPeriod"/>
            </a:pPr>
            <a:r>
              <a:rPr lang="en-US" dirty="0"/>
              <a:t>Since attending, what changes have you made (same scale as immediate evaluation)</a:t>
            </a:r>
            <a:endParaRPr dirty="0"/>
          </a:p>
          <a:p>
            <a:pPr marL="518922" lvl="0" indent="-457200" algn="l" rtl="0">
              <a:spcBef>
                <a:spcPts val="1044"/>
              </a:spcBef>
              <a:spcAft>
                <a:spcPts val="0"/>
              </a:spcAft>
              <a:buSzPct val="115000"/>
              <a:buFont typeface="Garamond"/>
              <a:buAutoNum type="arabicPeriod"/>
            </a:pPr>
            <a:r>
              <a:rPr lang="en-US" dirty="0"/>
              <a:t>Optional comments</a:t>
            </a:r>
            <a:endParaRPr dirty="0"/>
          </a:p>
          <a:p>
            <a:pPr marL="61722" lvl="0" indent="0" algn="l" rtl="0">
              <a:spcBef>
                <a:spcPts val="1044"/>
              </a:spcBef>
              <a:spcAft>
                <a:spcPts val="0"/>
              </a:spcAft>
              <a:buSzPct val="115000"/>
              <a:buNone/>
            </a:pPr>
            <a:endParaRPr b="1" dirty="0"/>
          </a:p>
          <a:p>
            <a:pPr marL="518922" lvl="0" indent="-295084" algn="l" rtl="0">
              <a:spcBef>
                <a:spcPts val="1044"/>
              </a:spcBef>
              <a:spcAft>
                <a:spcPts val="0"/>
              </a:spcAft>
              <a:buSzPct val="115000"/>
              <a:buFont typeface="Garamond"/>
              <a:buNone/>
            </a:pPr>
            <a:endParaRPr b="1" dirty="0"/>
          </a:p>
          <a:p>
            <a:pPr marL="404622" lvl="0" indent="-180784" algn="l" rtl="0">
              <a:spcBef>
                <a:spcPts val="1044"/>
              </a:spcBef>
              <a:spcAft>
                <a:spcPts val="0"/>
              </a:spcAft>
              <a:buSzPct val="115000"/>
              <a:buNone/>
            </a:pPr>
            <a:endParaRPr b="1" dirty="0"/>
          </a:p>
          <a:p>
            <a:pPr marL="404622" lvl="0" indent="-207803" algn="l" rtl="0">
              <a:spcBef>
                <a:spcPts val="970"/>
              </a:spcBef>
              <a:spcAft>
                <a:spcPts val="0"/>
              </a:spcAft>
              <a:buSzPct val="115000"/>
              <a:buNone/>
            </a:pPr>
            <a:endParaRPr sz="2000" b="1" dirty="0"/>
          </a:p>
        </p:txBody>
      </p:sp>
      <p:sp>
        <p:nvSpPr>
          <p:cNvPr id="318" name="Google Shape;318;p21"/>
          <p:cNvSpPr/>
          <p:nvPr/>
        </p:nvSpPr>
        <p:spPr>
          <a:xfrm rot="10800000" flipH="1">
            <a:off x="3390900" y="555688"/>
            <a:ext cx="1371600" cy="349379"/>
          </a:xfrm>
          <a:prstGeom prst="rightArrow">
            <a:avLst>
              <a:gd name="adj1" fmla="val 50000"/>
              <a:gd name="adj2" fmla="val 50000"/>
            </a:avLst>
          </a:prstGeom>
          <a:solidFill>
            <a:schemeClr val="accent1"/>
          </a:solidFill>
          <a:ln w="15875" cap="rnd"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ct val="100000"/>
              <a:buFont typeface="Garamond"/>
              <a:buNone/>
            </a:pPr>
            <a:r>
              <a:rPr lang="en-US" sz="2400" b="1" dirty="0"/>
              <a:t>Provider Unit Strategic Goals for NAON Education (pending Board approval)</a:t>
            </a:r>
            <a:endParaRPr dirty="0"/>
          </a:p>
        </p:txBody>
      </p:sp>
      <p:sp>
        <p:nvSpPr>
          <p:cNvPr id="2" name="Text Placeholder 1">
            <a:extLst>
              <a:ext uri="{FF2B5EF4-FFF2-40B4-BE49-F238E27FC236}">
                <a16:creationId xmlns:a16="http://schemas.microsoft.com/office/drawing/2014/main" id="{DF2F9F42-A1C2-14BC-3CE1-37042C5F9111}"/>
              </a:ext>
            </a:extLst>
          </p:cNvPr>
          <p:cNvSpPr>
            <a:spLocks noGrp="1"/>
          </p:cNvSpPr>
          <p:nvPr>
            <p:ph type="body" idx="1"/>
          </p:nvPr>
        </p:nvSpPr>
        <p:spPr>
          <a:xfrm>
            <a:off x="894735" y="2448232"/>
            <a:ext cx="7384026" cy="3696929"/>
          </a:xfrm>
        </p:spPr>
        <p:txBody>
          <a:bodyPr>
            <a:normAutofit fontScale="92500" lnSpcReduction="10000"/>
          </a:bodyPr>
          <a:lstStyle/>
          <a:p>
            <a:pPr>
              <a:buFont typeface="Arial" panose="020B0604020202020204" pitchFamily="34" charset="0"/>
              <a:buChar char="•"/>
            </a:pPr>
            <a:r>
              <a:rPr lang="en-US" sz="1400" b="1" dirty="0">
                <a:solidFill>
                  <a:schemeClr val="tx1"/>
                </a:solidFill>
              </a:rPr>
              <a:t>Engage NAON members and other stakeholders of NAON Education in evidence based orthopaedic education meant to improve patient outcomes and enhance professional development. </a:t>
            </a:r>
          </a:p>
          <a:p>
            <a:pPr>
              <a:buFont typeface="Arial" panose="020B0604020202020204" pitchFamily="34" charset="0"/>
              <a:buChar char="•"/>
            </a:pPr>
            <a:r>
              <a:rPr lang="en-US" sz="1400" b="1" dirty="0">
                <a:solidFill>
                  <a:schemeClr val="tx1"/>
                </a:solidFill>
              </a:rPr>
              <a:t>Utilize feedback from NAON Education activity evaluations when developing and revising future educational activities and products. </a:t>
            </a:r>
          </a:p>
          <a:p>
            <a:pPr>
              <a:buFont typeface="Arial" panose="020B0604020202020204" pitchFamily="34" charset="0"/>
              <a:buChar char="•"/>
            </a:pPr>
            <a:r>
              <a:rPr lang="en-US" sz="1400" b="1" dirty="0">
                <a:solidFill>
                  <a:schemeClr val="tx1"/>
                </a:solidFill>
              </a:rPr>
              <a:t>Increase perception of value of Annual Congress event to NAON members </a:t>
            </a:r>
            <a:endParaRPr lang="en-US" sz="1400" dirty="0">
              <a:solidFill>
                <a:schemeClr val="tx1"/>
              </a:solidFill>
            </a:endParaRPr>
          </a:p>
          <a:p>
            <a:pPr marL="742950" lvl="1" indent="-285750">
              <a:lnSpc>
                <a:spcPct val="115000"/>
              </a:lnSpc>
              <a:spcBef>
                <a:spcPts val="0"/>
              </a:spcBef>
              <a:buSzPts val="1600"/>
              <a:buFont typeface="Wingdings" panose="05000000000000000000" pitchFamily="2" charset="2"/>
              <a:buChar char="§"/>
            </a:pPr>
            <a:r>
              <a:rPr lang="en-US" sz="1400" b="1" dirty="0">
                <a:solidFill>
                  <a:schemeClr val="tx1"/>
                </a:solidFill>
              </a:rPr>
              <a:t>Select high quality podium presentations, prioritizing innovative topics as well as Category A Contact hours and Pharmacology credit.</a:t>
            </a:r>
            <a:endParaRPr lang="en-US" sz="1400" dirty="0">
              <a:solidFill>
                <a:schemeClr val="tx1"/>
              </a:solidFill>
            </a:endParaRPr>
          </a:p>
          <a:p>
            <a:pPr marL="742950" lvl="1" indent="-285750">
              <a:lnSpc>
                <a:spcPct val="115000"/>
              </a:lnSpc>
              <a:spcBef>
                <a:spcPts val="0"/>
              </a:spcBef>
              <a:buSzPts val="1600"/>
              <a:buFont typeface="Wingdings" panose="05000000000000000000" pitchFamily="2" charset="2"/>
              <a:buChar char="§"/>
            </a:pPr>
            <a:r>
              <a:rPr lang="en-US" sz="1400" b="1" dirty="0">
                <a:solidFill>
                  <a:schemeClr val="tx1"/>
                </a:solidFill>
              </a:rPr>
              <a:t>Incorporate ANCC criteria/guidelines into Congress evaluation to enhance information and feedback regarding application of education to the practice environment. </a:t>
            </a:r>
          </a:p>
          <a:p>
            <a:pPr marL="285750" indent="-285750">
              <a:lnSpc>
                <a:spcPct val="115000"/>
              </a:lnSpc>
              <a:spcBef>
                <a:spcPts val="0"/>
              </a:spcBef>
              <a:buSzPct val="120000"/>
              <a:buFont typeface="Arial" panose="020B0604020202020204" pitchFamily="34" charset="0"/>
              <a:buChar char="•"/>
            </a:pPr>
            <a:r>
              <a:rPr lang="en-US" sz="1400" b="1" dirty="0">
                <a:solidFill>
                  <a:schemeClr val="tx1"/>
                </a:solidFill>
              </a:rPr>
              <a:t>Increase value to NAON members through the provision of high-quality continuing nursing education that supports the lifelong learning needs of its Orthopaedic professional registered nurses.  </a:t>
            </a:r>
            <a:endParaRPr lang="en-US" sz="1400" dirty="0">
              <a:solidFill>
                <a:schemeClr val="tx1"/>
              </a:solidFill>
            </a:endParaRPr>
          </a:p>
          <a:p>
            <a:pPr marL="742950" lvl="1" indent="-285750">
              <a:spcBef>
                <a:spcPts val="0"/>
              </a:spcBef>
              <a:buSzPts val="1600"/>
              <a:buFont typeface="Wingdings" panose="05000000000000000000" pitchFamily="2" charset="2"/>
              <a:buChar char="§"/>
            </a:pPr>
            <a:r>
              <a:rPr lang="en-US" sz="1400" b="1" dirty="0">
                <a:solidFill>
                  <a:schemeClr val="tx1"/>
                </a:solidFill>
              </a:rPr>
              <a:t>Identify gaps in practice or gaps in education that members experience</a:t>
            </a:r>
            <a:endParaRPr lang="en-US" sz="1400" dirty="0">
              <a:solidFill>
                <a:schemeClr val="tx1"/>
              </a:solidFill>
            </a:endParaRPr>
          </a:p>
          <a:p>
            <a:pPr marL="742950" lvl="1" indent="-285750">
              <a:spcBef>
                <a:spcPts val="0"/>
              </a:spcBef>
              <a:buSzPts val="1600"/>
              <a:buFont typeface="Wingdings" panose="05000000000000000000" pitchFamily="2" charset="2"/>
              <a:buChar char="§"/>
            </a:pPr>
            <a:r>
              <a:rPr lang="en-US" sz="1400" b="1" dirty="0">
                <a:solidFill>
                  <a:schemeClr val="tx1"/>
                </a:solidFill>
              </a:rPr>
              <a:t>Consider diverse practice environments, educational preparation, level of expertise of members and learning preferences in developing activities and products for continuing education</a:t>
            </a:r>
          </a:p>
          <a:p>
            <a:pPr marL="742950" lvl="1" indent="-285750">
              <a:spcBef>
                <a:spcPts val="0"/>
              </a:spcBef>
              <a:buSzPts val="1600"/>
              <a:buFont typeface="Wingdings" panose="05000000000000000000" pitchFamily="2" charset="2"/>
              <a:buChar char="§"/>
            </a:pPr>
            <a:r>
              <a:rPr lang="en-US" sz="1400" b="1" dirty="0">
                <a:solidFill>
                  <a:schemeClr val="tx1"/>
                </a:solidFill>
                <a:latin typeface="Times New Roman"/>
                <a:ea typeface="Times New Roman"/>
                <a:cs typeface="Times New Roman"/>
                <a:sym typeface="Times New Roman"/>
              </a:rPr>
              <a:t>Provide or plan 6 new webinars per year (live or pre-recorded)</a:t>
            </a:r>
          </a:p>
          <a:p>
            <a:endParaRPr lang="en-US" sz="1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 name="Picture 2" descr="A logo with yellow and blue text&#10;&#10;AI-generated content may be incorrect.">
            <a:extLst>
              <a:ext uri="{FF2B5EF4-FFF2-40B4-BE49-F238E27FC236}">
                <a16:creationId xmlns:a16="http://schemas.microsoft.com/office/drawing/2014/main" id="{EFDE84D6-9BA2-E34C-89D5-E4C2CAF89377}"/>
              </a:ext>
            </a:extLst>
          </p:cNvPr>
          <p:cNvPicPr>
            <a:picLocks noChangeAspect="1"/>
          </p:cNvPicPr>
          <p:nvPr/>
        </p:nvPicPr>
        <p:blipFill>
          <a:blip r:embed="rId3"/>
          <a:stretch>
            <a:fillRect/>
          </a:stretch>
        </p:blipFill>
        <p:spPr>
          <a:xfrm>
            <a:off x="760157" y="643898"/>
            <a:ext cx="3448049" cy="1238058"/>
          </a:xfrm>
          <a:prstGeom prst="rect">
            <a:avLst/>
          </a:prstGeom>
        </p:spPr>
      </p:pic>
      <p:sp>
        <p:nvSpPr>
          <p:cNvPr id="4" name="TextBox 3">
            <a:extLst>
              <a:ext uri="{FF2B5EF4-FFF2-40B4-BE49-F238E27FC236}">
                <a16:creationId xmlns:a16="http://schemas.microsoft.com/office/drawing/2014/main" id="{15FE09DA-2464-7591-8758-B257631A889E}"/>
              </a:ext>
            </a:extLst>
          </p:cNvPr>
          <p:cNvSpPr txBox="1"/>
          <p:nvPr/>
        </p:nvSpPr>
        <p:spPr>
          <a:xfrm>
            <a:off x="963562" y="2031575"/>
            <a:ext cx="6666270" cy="1015663"/>
          </a:xfrm>
          <a:prstGeom prst="rect">
            <a:avLst/>
          </a:prstGeom>
          <a:noFill/>
        </p:spPr>
        <p:txBody>
          <a:bodyPr wrap="square" rtlCol="0">
            <a:spAutoFit/>
          </a:bodyPr>
          <a:lstStyle/>
          <a:p>
            <a:r>
              <a:rPr lang="en-US" sz="1500" b="1" dirty="0">
                <a:latin typeface="Garamond" panose="02020404030301010803" pitchFamily="18" charset="0"/>
              </a:rPr>
              <a:t>Mission:</a:t>
            </a:r>
          </a:p>
          <a:p>
            <a:r>
              <a:rPr lang="en-US" sz="1500" dirty="0">
                <a:latin typeface="Garamond" panose="02020404030301010803" pitchFamily="18" charset="0"/>
              </a:rPr>
              <a:t>To advance the specialty of orthopaedic nursing in education, research, application of best practices, and to provide professional development and collaboration opportunities.</a:t>
            </a:r>
          </a:p>
        </p:txBody>
      </p:sp>
      <p:sp>
        <p:nvSpPr>
          <p:cNvPr id="5" name="TextBox 4">
            <a:extLst>
              <a:ext uri="{FF2B5EF4-FFF2-40B4-BE49-F238E27FC236}">
                <a16:creationId xmlns:a16="http://schemas.microsoft.com/office/drawing/2014/main" id="{8C77E831-A216-808A-4C0E-94CAA94ECF90}"/>
              </a:ext>
            </a:extLst>
          </p:cNvPr>
          <p:cNvSpPr txBox="1"/>
          <p:nvPr/>
        </p:nvSpPr>
        <p:spPr>
          <a:xfrm>
            <a:off x="963562" y="3075973"/>
            <a:ext cx="6774425" cy="1015663"/>
          </a:xfrm>
          <a:prstGeom prst="rect">
            <a:avLst/>
          </a:prstGeom>
          <a:noFill/>
        </p:spPr>
        <p:txBody>
          <a:bodyPr wrap="square" rtlCol="0">
            <a:spAutoFit/>
          </a:bodyPr>
          <a:lstStyle/>
          <a:p>
            <a:r>
              <a:rPr lang="en-US" sz="1500" b="1" dirty="0">
                <a:latin typeface="Garamond" panose="02020404030301010803" pitchFamily="18" charset="0"/>
              </a:rPr>
              <a:t>Value Statement:</a:t>
            </a:r>
          </a:p>
          <a:p>
            <a:r>
              <a:rPr lang="en-US" sz="1500" dirty="0">
                <a:latin typeface="Garamond" panose="02020404030301010803" pitchFamily="18" charset="0"/>
              </a:rPr>
              <a:t>NAON promotes a culture of professional collaboration developed through trust, respect, integrity and passion for the specialty of orthopaedics. NAON values integrity, trust, vision, innovation, and stewardship.</a:t>
            </a:r>
          </a:p>
        </p:txBody>
      </p:sp>
      <p:sp>
        <p:nvSpPr>
          <p:cNvPr id="6" name="TextBox 5">
            <a:extLst>
              <a:ext uri="{FF2B5EF4-FFF2-40B4-BE49-F238E27FC236}">
                <a16:creationId xmlns:a16="http://schemas.microsoft.com/office/drawing/2014/main" id="{6065779C-D21C-1210-FD06-3B44E848AFAE}"/>
              </a:ext>
            </a:extLst>
          </p:cNvPr>
          <p:cNvSpPr txBox="1"/>
          <p:nvPr/>
        </p:nvSpPr>
        <p:spPr>
          <a:xfrm>
            <a:off x="963562" y="4239027"/>
            <a:ext cx="6882580" cy="2154436"/>
          </a:xfrm>
          <a:prstGeom prst="rect">
            <a:avLst/>
          </a:prstGeom>
          <a:noFill/>
        </p:spPr>
        <p:txBody>
          <a:bodyPr wrap="square" rtlCol="0">
            <a:spAutoFit/>
          </a:bodyPr>
          <a:lstStyle/>
          <a:p>
            <a:pPr fontAlgn="base"/>
            <a:r>
              <a:rPr lang="en-US" sz="1500" b="1" dirty="0">
                <a:latin typeface="Garamond" panose="02020404030301010803" pitchFamily="18" charset="0"/>
              </a:rPr>
              <a:t>Vision Statement:</a:t>
            </a:r>
          </a:p>
          <a:p>
            <a:pPr fontAlgn="base"/>
            <a:r>
              <a:rPr lang="en-US" sz="1500" dirty="0">
                <a:latin typeface="Garamond" panose="02020404030301010803" pitchFamily="18" charset="0"/>
              </a:rPr>
              <a:t>NAON is the premier professional society for all orthopaedic nurses and allied health professionals caring for patients in all practice settings with musculoskeletal conditions. NAON offers easy access to valuable knowledge, information, and resources, while creating a supportive and inclusive community.</a:t>
            </a:r>
          </a:p>
          <a:p>
            <a:pPr fontAlgn="base"/>
            <a:r>
              <a:rPr lang="en-US" sz="1500" dirty="0">
                <a:latin typeface="Garamond" panose="02020404030301010803" pitchFamily="18" charset="0"/>
              </a:rPr>
              <a:t>NAON strives to become the trusted source for patients and caregivers for information on musculoskeletal conditions and care options, helping them to feel empowered about their health and well-being.</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5"/>
          <p:cNvSpPr txBox="1">
            <a:spLocks noGrp="1"/>
          </p:cNvSpPr>
          <p:nvPr>
            <p:ph type="title"/>
          </p:nvPr>
        </p:nvSpPr>
        <p:spPr>
          <a:xfrm>
            <a:off x="1187442" y="619212"/>
            <a:ext cx="6798734" cy="6086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2400"/>
              <a:buFont typeface="Garamond"/>
              <a:buNone/>
            </a:pPr>
            <a:r>
              <a:rPr lang="en-US" sz="2400" b="1"/>
              <a:t>NAON Education Product Line (Opportunities)</a:t>
            </a:r>
            <a:endParaRPr/>
          </a:p>
        </p:txBody>
      </p:sp>
      <p:sp>
        <p:nvSpPr>
          <p:cNvPr id="340" name="Google Shape;340;p25"/>
          <p:cNvSpPr txBox="1">
            <a:spLocks noGrp="1"/>
          </p:cNvSpPr>
          <p:nvPr>
            <p:ph type="body" idx="1"/>
          </p:nvPr>
        </p:nvSpPr>
        <p:spPr>
          <a:xfrm>
            <a:off x="646852" y="1371600"/>
            <a:ext cx="3867574" cy="4724400"/>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dirty="0">
                <a:latin typeface="Calibri"/>
                <a:ea typeface="Calibri"/>
                <a:cs typeface="Calibri"/>
                <a:sym typeface="Calibri"/>
              </a:rPr>
              <a:t>Live Conferences</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Live Courses</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Webinars (live/recorded)</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Patient Education Manuals</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NAON Practice Points</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Clinical Practice Guidelines</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Best Practice Guidelines</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Intro to Ortho Manual</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Core Curriculum</a:t>
            </a:r>
            <a:endParaRPr dirty="0"/>
          </a:p>
          <a:p>
            <a:pPr marL="285750" lvl="0" indent="-110490" algn="l" rtl="0">
              <a:spcBef>
                <a:spcPts val="1080"/>
              </a:spcBef>
              <a:spcAft>
                <a:spcPts val="0"/>
              </a:spcAft>
              <a:buSzPts val="2760"/>
              <a:buNone/>
            </a:pPr>
            <a:endParaRPr dirty="0">
              <a:latin typeface="Calibri"/>
              <a:ea typeface="Calibri"/>
              <a:cs typeface="Calibri"/>
              <a:sym typeface="Calibri"/>
            </a:endParaRPr>
          </a:p>
          <a:p>
            <a:pPr marL="285750" lvl="0" indent="-110490" algn="l" rtl="0">
              <a:spcBef>
                <a:spcPts val="1080"/>
              </a:spcBef>
              <a:spcAft>
                <a:spcPts val="0"/>
              </a:spcAft>
              <a:buSzPts val="2760"/>
              <a:buNone/>
            </a:pPr>
            <a:endParaRPr dirty="0">
              <a:latin typeface="Calibri"/>
              <a:ea typeface="Calibri"/>
              <a:cs typeface="Calibri"/>
              <a:sym typeface="Calibri"/>
            </a:endParaRPr>
          </a:p>
          <a:p>
            <a:pPr marL="285750" lvl="0" indent="-110490" algn="l" rtl="0">
              <a:spcBef>
                <a:spcPts val="1080"/>
              </a:spcBef>
              <a:spcAft>
                <a:spcPts val="0"/>
              </a:spcAft>
              <a:buSzPts val="2760"/>
              <a:buNone/>
            </a:pPr>
            <a:endParaRPr dirty="0">
              <a:latin typeface="Calibri"/>
              <a:ea typeface="Calibri"/>
              <a:cs typeface="Calibri"/>
              <a:sym typeface="Calibri"/>
            </a:endParaRPr>
          </a:p>
        </p:txBody>
      </p:sp>
      <p:sp>
        <p:nvSpPr>
          <p:cNvPr id="341" name="Google Shape;341;p25"/>
          <p:cNvSpPr txBox="1">
            <a:spLocks noGrp="1"/>
          </p:cNvSpPr>
          <p:nvPr>
            <p:ph type="body" idx="2"/>
          </p:nvPr>
        </p:nvSpPr>
        <p:spPr>
          <a:xfrm>
            <a:off x="4514426" y="1371600"/>
            <a:ext cx="3982722" cy="4724400"/>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300"/>
              <a:buChar char="•"/>
            </a:pPr>
            <a:r>
              <a:rPr lang="en-US" sz="2000" dirty="0">
                <a:latin typeface="Calibri"/>
                <a:ea typeface="Calibri"/>
                <a:cs typeface="Calibri"/>
                <a:sym typeface="Calibri"/>
              </a:rPr>
              <a:t>Networking (Issues in Practice Discussion Forum, monthly Nurse Navigator meeting)</a:t>
            </a:r>
            <a:endParaRPr dirty="0"/>
          </a:p>
          <a:p>
            <a:pPr marL="285750" lvl="0" indent="-285750" algn="l" rtl="0">
              <a:spcBef>
                <a:spcPts val="1000"/>
              </a:spcBef>
              <a:spcAft>
                <a:spcPts val="0"/>
              </a:spcAft>
              <a:buSzPts val="2300"/>
              <a:buChar char="•"/>
            </a:pPr>
            <a:r>
              <a:rPr lang="en-US" sz="2000" dirty="0">
                <a:latin typeface="Calibri"/>
                <a:ea typeface="Calibri"/>
                <a:cs typeface="Calibri"/>
                <a:sym typeface="Calibri"/>
              </a:rPr>
              <a:t>NAON News Blog</a:t>
            </a:r>
            <a:endParaRPr dirty="0"/>
          </a:p>
          <a:p>
            <a:pPr marL="285750" lvl="0" indent="-285750" algn="l" rtl="0">
              <a:spcBef>
                <a:spcPts val="1000"/>
              </a:spcBef>
              <a:spcAft>
                <a:spcPts val="0"/>
              </a:spcAft>
              <a:buSzPts val="2300"/>
              <a:buChar char="•"/>
            </a:pPr>
            <a:r>
              <a:rPr lang="en-US" sz="2000" dirty="0">
                <a:latin typeface="Calibri"/>
                <a:ea typeface="Calibri"/>
                <a:cs typeface="Calibri"/>
                <a:sym typeface="Calibri"/>
              </a:rPr>
              <a:t>Orthopaedic Nursing Journal</a:t>
            </a:r>
            <a:endParaRPr dirty="0"/>
          </a:p>
          <a:p>
            <a:pPr marL="285750" lvl="0" indent="-285750" algn="l" rtl="0">
              <a:spcBef>
                <a:spcPts val="1000"/>
              </a:spcBef>
              <a:spcAft>
                <a:spcPts val="0"/>
              </a:spcAft>
              <a:buSzPts val="2300"/>
              <a:buChar char="•"/>
            </a:pPr>
            <a:r>
              <a:rPr lang="en-US" sz="2000" dirty="0">
                <a:latin typeface="Calibri"/>
                <a:ea typeface="Calibri"/>
                <a:cs typeface="Calibri"/>
                <a:sym typeface="Calibri"/>
              </a:rPr>
              <a:t>Position Statements</a:t>
            </a:r>
            <a:endParaRPr dirty="0"/>
          </a:p>
          <a:p>
            <a:pPr marL="285750" lvl="0" indent="-285750" algn="l" rtl="0">
              <a:spcBef>
                <a:spcPts val="1000"/>
              </a:spcBef>
              <a:spcAft>
                <a:spcPts val="0"/>
              </a:spcAft>
              <a:buSzPts val="2300"/>
              <a:buChar char="•"/>
            </a:pPr>
            <a:r>
              <a:rPr lang="en-US" sz="2000" dirty="0">
                <a:latin typeface="Calibri"/>
                <a:ea typeface="Calibri"/>
                <a:cs typeface="Calibri"/>
                <a:sym typeface="Calibri"/>
              </a:rPr>
              <a:t>Scope and Standards</a:t>
            </a:r>
            <a:endParaRPr dirty="0"/>
          </a:p>
          <a:p>
            <a:pPr marL="285750" lvl="0" indent="-285750" algn="l" rtl="0">
              <a:spcBef>
                <a:spcPts val="1000"/>
              </a:spcBef>
              <a:spcAft>
                <a:spcPts val="0"/>
              </a:spcAft>
              <a:buSzPts val="2300"/>
              <a:buChar char="•"/>
            </a:pPr>
            <a:r>
              <a:rPr lang="en-US" sz="2000" dirty="0">
                <a:latin typeface="Calibri"/>
                <a:ea typeface="Calibri"/>
                <a:cs typeface="Calibri"/>
                <a:sym typeface="Calibri"/>
              </a:rPr>
              <a:t>Certification exam preparation </a:t>
            </a:r>
            <a:endParaRPr dirty="0"/>
          </a:p>
          <a:p>
            <a:pPr marL="742950" lvl="1" indent="-285750" algn="l" rtl="0">
              <a:spcBef>
                <a:spcPts val="1000"/>
              </a:spcBef>
              <a:spcAft>
                <a:spcPts val="0"/>
              </a:spcAft>
              <a:buSzPts val="2300"/>
              <a:buChar char="•"/>
            </a:pPr>
            <a:r>
              <a:rPr lang="en-US" dirty="0">
                <a:latin typeface="Calibri"/>
                <a:ea typeface="Calibri"/>
                <a:cs typeface="Calibri"/>
                <a:sym typeface="Calibri"/>
              </a:rPr>
              <a:t>Practice questions ONC, ONP-C</a:t>
            </a:r>
            <a:endParaRPr dirty="0"/>
          </a:p>
          <a:p>
            <a:pPr marL="742950" lvl="1" indent="-285750" algn="l" rtl="0">
              <a:spcBef>
                <a:spcPts val="1000"/>
              </a:spcBef>
              <a:spcAft>
                <a:spcPts val="0"/>
              </a:spcAft>
              <a:buSzPts val="2300"/>
              <a:buChar char="•"/>
            </a:pPr>
            <a:r>
              <a:rPr lang="en-US" dirty="0">
                <a:latin typeface="Calibri"/>
                <a:ea typeface="Calibri"/>
                <a:cs typeface="Calibri"/>
                <a:sym typeface="Calibri"/>
              </a:rPr>
              <a:t>ONRC On-line Course</a:t>
            </a:r>
            <a:endParaRPr dirty="0"/>
          </a:p>
          <a:p>
            <a:pPr marL="742950" lvl="1" indent="-168909" algn="l" rtl="0">
              <a:spcBef>
                <a:spcPts val="920"/>
              </a:spcBef>
              <a:spcAft>
                <a:spcPts val="0"/>
              </a:spcAft>
              <a:buSzPts val="1840"/>
              <a:buNone/>
            </a:pPr>
            <a:endParaRPr sz="1600" dirty="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6"/>
          <p:cNvSpPr txBox="1"/>
          <p:nvPr/>
        </p:nvSpPr>
        <p:spPr>
          <a:xfrm>
            <a:off x="914400" y="689788"/>
            <a:ext cx="7467600" cy="48628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dirty="0">
                <a:solidFill>
                  <a:schemeClr val="dk1"/>
                </a:solidFill>
                <a:latin typeface="Garamond"/>
                <a:ea typeface="Garamond"/>
                <a:cs typeface="Garamond"/>
                <a:sym typeface="Garamond"/>
              </a:rPr>
              <a:t>RESPONSIBILITIES of NEC Members</a:t>
            </a:r>
            <a:endParaRPr dirty="0"/>
          </a:p>
          <a:p>
            <a:pPr marL="0" marR="0" lvl="0" indent="0" algn="l" rtl="0">
              <a:spcBef>
                <a:spcPts val="0"/>
              </a:spcBef>
              <a:spcAft>
                <a:spcPts val="0"/>
              </a:spcAft>
              <a:buNone/>
            </a:pPr>
            <a:r>
              <a:rPr lang="en-US" sz="2000" dirty="0">
                <a:solidFill>
                  <a:schemeClr val="dk1"/>
                </a:solidFill>
                <a:latin typeface="Garamond"/>
                <a:ea typeface="Garamond"/>
                <a:cs typeface="Garamond"/>
                <a:sym typeface="Garamond"/>
              </a:rPr>
              <a:t>By December 31, 2025 each NEC member is requested to: </a:t>
            </a:r>
            <a:endParaRPr dirty="0"/>
          </a:p>
          <a:p>
            <a:pPr marL="0" marR="0" lvl="0" indent="0" algn="l" rtl="0">
              <a:spcBef>
                <a:spcPts val="0"/>
              </a:spcBef>
              <a:spcAft>
                <a:spcPts val="0"/>
              </a:spcAft>
              <a:buNone/>
            </a:pPr>
            <a:endParaRPr sz="1000" dirty="0">
              <a:solidFill>
                <a:schemeClr val="dk1"/>
              </a:solidFill>
              <a:latin typeface="Garamond"/>
              <a:ea typeface="Garamond"/>
              <a:cs typeface="Garamond"/>
              <a:sym typeface="Garamond"/>
            </a:endParaRPr>
          </a:p>
          <a:p>
            <a:pPr marL="0" marR="0" lvl="0" indent="0" algn="l" rtl="0">
              <a:spcBef>
                <a:spcPts val="0"/>
              </a:spcBef>
              <a:spcAft>
                <a:spcPts val="0"/>
              </a:spcAft>
              <a:buNone/>
            </a:pPr>
            <a:r>
              <a:rPr lang="en-US" sz="2000" dirty="0">
                <a:solidFill>
                  <a:schemeClr val="dk1"/>
                </a:solidFill>
                <a:latin typeface="Garamond"/>
                <a:ea typeface="Garamond"/>
                <a:cs typeface="Garamond"/>
                <a:sym typeface="Garamond"/>
              </a:rPr>
              <a:t>•	Complete orientation to ANCC Guidelines for CNE (1 hour presentation or recording)</a:t>
            </a:r>
            <a:endParaRPr dirty="0"/>
          </a:p>
          <a:p>
            <a:pPr marL="0" marR="0" lvl="0" indent="0" algn="l" rtl="0">
              <a:spcBef>
                <a:spcPts val="0"/>
              </a:spcBef>
              <a:spcAft>
                <a:spcPts val="0"/>
              </a:spcAft>
              <a:buNone/>
            </a:pPr>
            <a:endParaRPr sz="2000" dirty="0">
              <a:solidFill>
                <a:schemeClr val="dk1"/>
              </a:solidFill>
              <a:latin typeface="Garamond"/>
              <a:ea typeface="Garamond"/>
              <a:cs typeface="Garamond"/>
              <a:sym typeface="Garamond"/>
            </a:endParaRPr>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Garamond"/>
                <a:ea typeface="Garamond"/>
                <a:cs typeface="Garamond"/>
                <a:sym typeface="Garamond"/>
              </a:rPr>
              <a:t>Gain familiarity with NAON website (report any flaws found, such as navigating the website, finding a product, etc)</a:t>
            </a:r>
            <a:endParaRPr dirty="0"/>
          </a:p>
          <a:p>
            <a:pPr marL="0" marR="0" lvl="0" indent="0" algn="l" rtl="0">
              <a:spcBef>
                <a:spcPts val="0"/>
              </a:spcBef>
              <a:spcAft>
                <a:spcPts val="0"/>
              </a:spcAft>
              <a:buNone/>
            </a:pPr>
            <a:endParaRPr sz="2000" dirty="0">
              <a:solidFill>
                <a:schemeClr val="dk1"/>
              </a:solidFill>
              <a:latin typeface="Garamond"/>
              <a:ea typeface="Garamond"/>
              <a:cs typeface="Garamond"/>
              <a:sym typeface="Garamond"/>
            </a:endParaRPr>
          </a:p>
          <a:p>
            <a:pPr marL="0" marR="0" lvl="0" indent="0" algn="l" rtl="0">
              <a:spcBef>
                <a:spcPts val="0"/>
              </a:spcBef>
              <a:spcAft>
                <a:spcPts val="0"/>
              </a:spcAft>
              <a:buNone/>
            </a:pPr>
            <a:r>
              <a:rPr lang="en-US" sz="2000" dirty="0">
                <a:solidFill>
                  <a:schemeClr val="dk1"/>
                </a:solidFill>
                <a:latin typeface="Garamond"/>
                <a:ea typeface="Garamond"/>
                <a:cs typeface="Garamond"/>
                <a:sym typeface="Garamond"/>
              </a:rPr>
              <a:t>•	Review at least two NAON Education products and resources currently available.</a:t>
            </a:r>
            <a:endParaRPr dirty="0"/>
          </a:p>
          <a:p>
            <a:pPr marL="0" marR="0" lvl="0" indent="0" algn="l" rtl="0">
              <a:spcBef>
                <a:spcPts val="0"/>
              </a:spcBef>
              <a:spcAft>
                <a:spcPts val="0"/>
              </a:spcAft>
              <a:buNone/>
            </a:pPr>
            <a:endParaRPr sz="2000" dirty="0">
              <a:solidFill>
                <a:schemeClr val="dk1"/>
              </a:solidFill>
              <a:latin typeface="Garamond"/>
              <a:ea typeface="Garamond"/>
              <a:cs typeface="Garamond"/>
              <a:sym typeface="Garamond"/>
            </a:endParaRPr>
          </a:p>
          <a:p>
            <a:pPr marL="0" marR="0" lvl="0" indent="0" algn="l" rtl="0">
              <a:spcBef>
                <a:spcPts val="0"/>
              </a:spcBef>
              <a:spcAft>
                <a:spcPts val="0"/>
              </a:spcAft>
              <a:buNone/>
            </a:pPr>
            <a:r>
              <a:rPr lang="en-US" sz="2000" dirty="0">
                <a:solidFill>
                  <a:schemeClr val="dk1"/>
                </a:solidFill>
                <a:latin typeface="Garamond"/>
                <a:ea typeface="Garamond"/>
                <a:cs typeface="Garamond"/>
                <a:sym typeface="Garamond"/>
              </a:rPr>
              <a:t>•	Identify practice gaps and opportunities for NAON Education for the coming year</a:t>
            </a:r>
            <a:endParaRPr dirty="0"/>
          </a:p>
          <a:p>
            <a:pPr marL="0" marR="0" lvl="0" indent="0" algn="l" rtl="0">
              <a:spcBef>
                <a:spcPts val="0"/>
              </a:spcBef>
              <a:spcAft>
                <a:spcPts val="0"/>
              </a:spcAft>
              <a:buNone/>
            </a:pPr>
            <a:endParaRPr sz="2000" dirty="0">
              <a:solidFill>
                <a:schemeClr val="dk1"/>
              </a:solidFill>
              <a:latin typeface="Garamond"/>
              <a:ea typeface="Garamond"/>
              <a:cs typeface="Garamond"/>
              <a:sym typeface="Garamond"/>
            </a:endParaRPr>
          </a:p>
          <a:p>
            <a:pPr marL="0" marR="0" lvl="0" indent="0" algn="l" rtl="0">
              <a:spcBef>
                <a:spcPts val="0"/>
              </a:spcBef>
              <a:spcAft>
                <a:spcPts val="0"/>
              </a:spcAft>
              <a:buNone/>
            </a:pPr>
            <a:r>
              <a:rPr lang="en-US" sz="2000" dirty="0">
                <a:solidFill>
                  <a:schemeClr val="dk1"/>
                </a:solidFill>
                <a:latin typeface="Garamond"/>
                <a:ea typeface="Garamond"/>
                <a:cs typeface="Garamond"/>
                <a:sym typeface="Garamond"/>
              </a:rPr>
              <a:t>•	Provide feedback and suggestions for the Committee to review</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7"/>
          <p:cNvSpPr txBox="1"/>
          <p:nvPr/>
        </p:nvSpPr>
        <p:spPr>
          <a:xfrm>
            <a:off x="571500" y="1143000"/>
            <a:ext cx="8001000" cy="45242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Garamond"/>
              <a:buAutoNum type="arabicPeriod" startAt="2"/>
            </a:pPr>
            <a:r>
              <a:rPr lang="en-US" sz="1800" dirty="0">
                <a:solidFill>
                  <a:schemeClr val="dk1"/>
                </a:solidFill>
                <a:latin typeface="Garamond"/>
                <a:ea typeface="Garamond"/>
                <a:cs typeface="Garamond"/>
                <a:sym typeface="Garamond"/>
              </a:rPr>
              <a:t>During the one year between Congress 2025 and Congress 2026, each member will:</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Garamond"/>
                <a:ea typeface="Garamond"/>
                <a:cs typeface="Garamond"/>
                <a:sym typeface="Garamond"/>
              </a:rPr>
              <a:t> (Required) participate in scoring, judging, reviewing Congress preparation activities including peer-review of slide decks. This includes scoring posters being considered for acceptance (Fall) as well as poster judging (Spring)</a:t>
            </a:r>
            <a:endParaRPr dirty="0"/>
          </a:p>
          <a:p>
            <a:pPr marL="0" marR="0" lvl="0" indent="0" algn="l" rtl="0">
              <a:spcBef>
                <a:spcPts val="0"/>
              </a:spcBef>
              <a:spcAft>
                <a:spcPts val="0"/>
              </a:spcAft>
              <a:buNone/>
            </a:pPr>
            <a:r>
              <a:rPr lang="en-US" sz="1800" dirty="0">
                <a:solidFill>
                  <a:schemeClr val="dk1"/>
                </a:solidFill>
                <a:latin typeface="Garamond"/>
                <a:ea typeface="Garamond"/>
                <a:cs typeface="Garamond"/>
                <a:sym typeface="Garamond"/>
              </a:rPr>
              <a:t>•    assist in decisions made regarding needed revisions during the year by providing feedback and suggestions</a:t>
            </a:r>
            <a:endParaRPr dirty="0"/>
          </a:p>
          <a:p>
            <a:pPr marL="0" marR="0" lvl="0" indent="0" algn="l" rtl="0">
              <a:spcBef>
                <a:spcPts val="0"/>
              </a:spcBef>
              <a:spcAft>
                <a:spcPts val="0"/>
              </a:spcAft>
              <a:buNone/>
            </a:pPr>
            <a:r>
              <a:rPr lang="en-US" sz="1800" dirty="0">
                <a:solidFill>
                  <a:schemeClr val="dk1"/>
                </a:solidFill>
                <a:latin typeface="Garamond"/>
                <a:ea typeface="Garamond"/>
                <a:cs typeface="Garamond"/>
                <a:sym typeface="Garamond"/>
              </a:rPr>
              <a:t>•	contribute to revising at least one product/activity per year. </a:t>
            </a:r>
            <a:endParaRPr dirty="0"/>
          </a:p>
          <a:p>
            <a:pPr marL="0" marR="0" lvl="0" indent="0" algn="l" rtl="0">
              <a:spcBef>
                <a:spcPts val="0"/>
              </a:spcBef>
              <a:spcAft>
                <a:spcPts val="0"/>
              </a:spcAft>
              <a:buNone/>
            </a:pPr>
            <a:r>
              <a:rPr lang="en-US" sz="1800" dirty="0">
                <a:solidFill>
                  <a:schemeClr val="dk1"/>
                </a:solidFill>
                <a:latin typeface="Garamond"/>
                <a:ea typeface="Garamond"/>
                <a:cs typeface="Garamond"/>
                <a:sym typeface="Garamond"/>
              </a:rPr>
              <a:t>•	facilitate development of, and author (or co-authors) a new educational product or activity.</a:t>
            </a:r>
            <a:endParaRPr dirty="0"/>
          </a:p>
          <a:p>
            <a:pPr marL="0" marR="0" lvl="0" indent="0" algn="l" rtl="0">
              <a:spcBef>
                <a:spcPts val="0"/>
              </a:spcBef>
              <a:spcAft>
                <a:spcPts val="0"/>
              </a:spcAft>
              <a:buNone/>
            </a:pPr>
            <a:r>
              <a:rPr lang="en-US" sz="1800" dirty="0">
                <a:solidFill>
                  <a:schemeClr val="dk1"/>
                </a:solidFill>
                <a:latin typeface="Garamond"/>
                <a:ea typeface="Garamond"/>
                <a:cs typeface="Garamond"/>
                <a:sym typeface="Garamond"/>
              </a:rPr>
              <a:t>•	serve as final reviewer for assigned educational products developed for NAON Education. This includes peer-review of slide decks for webinars or live conferences, documents and on-line products (approximately 3 per year)</a:t>
            </a:r>
            <a:endParaRPr dirty="0"/>
          </a:p>
          <a:p>
            <a:pPr marL="0" marR="0" lvl="0" indent="0" algn="l" rtl="0">
              <a:spcBef>
                <a:spcPts val="0"/>
              </a:spcBef>
              <a:spcAft>
                <a:spcPts val="0"/>
              </a:spcAft>
              <a:buNone/>
            </a:pPr>
            <a:r>
              <a:rPr lang="en-US" sz="1800" dirty="0">
                <a:solidFill>
                  <a:schemeClr val="dk1"/>
                </a:solidFill>
                <a:latin typeface="Garamond"/>
                <a:ea typeface="Garamond"/>
                <a:cs typeface="Garamond"/>
                <a:sym typeface="Garamond"/>
              </a:rPr>
              <a:t>•	Contribute to at least one NAON Strategic Plan objective</a:t>
            </a:r>
            <a:endParaRPr dirty="0"/>
          </a:p>
          <a:p>
            <a:pPr marL="0" marR="0" lvl="0" indent="0" algn="l" rtl="0">
              <a:spcBef>
                <a:spcPts val="0"/>
              </a:spcBef>
              <a:spcAft>
                <a:spcPts val="0"/>
              </a:spcAft>
              <a:buNone/>
            </a:pPr>
            <a:r>
              <a:rPr lang="en-US" sz="1800" dirty="0">
                <a:solidFill>
                  <a:schemeClr val="dk1"/>
                </a:solidFill>
                <a:latin typeface="Garamond"/>
                <a:ea typeface="Garamond"/>
                <a:cs typeface="Garamond"/>
                <a:sym typeface="Garamond"/>
              </a:rPr>
              <a:t>•	Serve as a moderator for a webinar, Congress Session or member forum</a:t>
            </a:r>
            <a:endParaRPr dirty="0"/>
          </a:p>
          <a:p>
            <a:pPr marL="0" marR="0" lvl="0" indent="0" algn="l" rtl="0">
              <a:spcBef>
                <a:spcPts val="0"/>
              </a:spcBef>
              <a:spcAft>
                <a:spcPts val="0"/>
              </a:spcAft>
              <a:buNone/>
            </a:pPr>
            <a:r>
              <a:rPr lang="en-US" sz="1800" dirty="0">
                <a:solidFill>
                  <a:schemeClr val="dk1"/>
                </a:solidFill>
                <a:latin typeface="Garamond"/>
                <a:ea typeface="Garamond"/>
                <a:cs typeface="Garamond"/>
                <a:sym typeface="Garamond"/>
              </a:rPr>
              <a:t>•	Participate in an annual onsite meeting (if held,), virtual meetings, and conference calls as requested.</a:t>
            </a:r>
            <a:endParaRPr dirty="0"/>
          </a:p>
        </p:txBody>
      </p:sp>
      <p:sp>
        <p:nvSpPr>
          <p:cNvPr id="352" name="Google Shape;352;p27"/>
          <p:cNvSpPr txBox="1"/>
          <p:nvPr/>
        </p:nvSpPr>
        <p:spPr>
          <a:xfrm>
            <a:off x="762000" y="667860"/>
            <a:ext cx="60985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Garamond"/>
                <a:ea typeface="Garamond"/>
                <a:cs typeface="Garamond"/>
                <a:sym typeface="Garamond"/>
              </a:rPr>
              <a:t>RESPONSIBILITIES of NEC Members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8"/>
          <p:cNvSpPr txBox="1">
            <a:spLocks noGrp="1"/>
          </p:cNvSpPr>
          <p:nvPr>
            <p:ph type="title"/>
          </p:nvPr>
        </p:nvSpPr>
        <p:spPr>
          <a:xfrm>
            <a:off x="1187442" y="619212"/>
            <a:ext cx="6798734" cy="6086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200"/>
              <a:buFont typeface="Garamond"/>
              <a:buNone/>
            </a:pPr>
            <a:r>
              <a:rPr lang="en-US" sz="3200" b="1" dirty="0"/>
              <a:t>Committee member responsibilities</a:t>
            </a:r>
            <a:endParaRPr dirty="0"/>
          </a:p>
        </p:txBody>
      </p:sp>
      <p:sp>
        <p:nvSpPr>
          <p:cNvPr id="358" name="Google Shape;358;p28"/>
          <p:cNvSpPr txBox="1">
            <a:spLocks noGrp="1"/>
          </p:cNvSpPr>
          <p:nvPr>
            <p:ph type="body" idx="1"/>
          </p:nvPr>
        </p:nvSpPr>
        <p:spPr>
          <a:xfrm>
            <a:off x="646852" y="1371600"/>
            <a:ext cx="3867574" cy="4724400"/>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dirty="0">
                <a:latin typeface="Calibri"/>
                <a:ea typeface="Calibri"/>
                <a:cs typeface="Calibri"/>
                <a:sym typeface="Calibri"/>
              </a:rPr>
              <a:t>Live Conferences</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Live Courses</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Webinars (live/recorded)</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Patient Education Manuals</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NAON Practice Points</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Clinical Practice Guidelines</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Best Practice Guidelines</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Intro to Ortho Manual</a:t>
            </a:r>
            <a:endParaRPr dirty="0"/>
          </a:p>
          <a:p>
            <a:pPr marL="285750" lvl="0" indent="-285750" algn="l" rtl="0">
              <a:spcBef>
                <a:spcPts val="1080"/>
              </a:spcBef>
              <a:spcAft>
                <a:spcPts val="0"/>
              </a:spcAft>
              <a:buSzPts val="2760"/>
              <a:buChar char="•"/>
            </a:pPr>
            <a:r>
              <a:rPr lang="en-US" dirty="0">
                <a:latin typeface="Calibri"/>
                <a:ea typeface="Calibri"/>
                <a:cs typeface="Calibri"/>
                <a:sym typeface="Calibri"/>
              </a:rPr>
              <a:t>Core Curriculum</a:t>
            </a:r>
            <a:endParaRPr dirty="0"/>
          </a:p>
          <a:p>
            <a:pPr marL="285750" lvl="0" indent="-110490" algn="l" rtl="0">
              <a:spcBef>
                <a:spcPts val="1080"/>
              </a:spcBef>
              <a:spcAft>
                <a:spcPts val="0"/>
              </a:spcAft>
              <a:buSzPts val="2760"/>
              <a:buNone/>
            </a:pPr>
            <a:endParaRPr dirty="0">
              <a:latin typeface="Calibri"/>
              <a:ea typeface="Calibri"/>
              <a:cs typeface="Calibri"/>
              <a:sym typeface="Calibri"/>
            </a:endParaRPr>
          </a:p>
          <a:p>
            <a:pPr marL="285750" lvl="0" indent="-110490" algn="l" rtl="0">
              <a:spcBef>
                <a:spcPts val="1080"/>
              </a:spcBef>
              <a:spcAft>
                <a:spcPts val="0"/>
              </a:spcAft>
              <a:buSzPts val="2760"/>
              <a:buNone/>
            </a:pPr>
            <a:endParaRPr dirty="0">
              <a:latin typeface="Calibri"/>
              <a:ea typeface="Calibri"/>
              <a:cs typeface="Calibri"/>
              <a:sym typeface="Calibri"/>
            </a:endParaRPr>
          </a:p>
          <a:p>
            <a:pPr marL="285750" lvl="0" indent="-110490" algn="l" rtl="0">
              <a:spcBef>
                <a:spcPts val="1080"/>
              </a:spcBef>
              <a:spcAft>
                <a:spcPts val="0"/>
              </a:spcAft>
              <a:buSzPts val="2760"/>
              <a:buNone/>
            </a:pPr>
            <a:endParaRPr dirty="0">
              <a:latin typeface="Calibri"/>
              <a:ea typeface="Calibri"/>
              <a:cs typeface="Calibri"/>
              <a:sym typeface="Calibri"/>
            </a:endParaRPr>
          </a:p>
        </p:txBody>
      </p:sp>
      <p:sp>
        <p:nvSpPr>
          <p:cNvPr id="359" name="Google Shape;359;p28"/>
          <p:cNvSpPr txBox="1">
            <a:spLocks noGrp="1"/>
          </p:cNvSpPr>
          <p:nvPr>
            <p:ph type="body" idx="2"/>
          </p:nvPr>
        </p:nvSpPr>
        <p:spPr>
          <a:xfrm>
            <a:off x="4514426" y="1371600"/>
            <a:ext cx="4248574" cy="4724400"/>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300"/>
              <a:buChar char="•"/>
            </a:pPr>
            <a:r>
              <a:rPr lang="en-US" sz="2000" dirty="0">
                <a:latin typeface="Calibri"/>
                <a:ea typeface="Calibri"/>
                <a:cs typeface="Calibri"/>
                <a:sym typeface="Calibri"/>
              </a:rPr>
              <a:t>Networking (Issues in Practice Discussion Forum, monthly Nurse Navigator meeting)</a:t>
            </a:r>
            <a:endParaRPr dirty="0"/>
          </a:p>
          <a:p>
            <a:pPr marL="285750" lvl="0" indent="-285750" algn="l" rtl="0">
              <a:spcBef>
                <a:spcPts val="1000"/>
              </a:spcBef>
              <a:spcAft>
                <a:spcPts val="0"/>
              </a:spcAft>
              <a:buSzPts val="2300"/>
              <a:buChar char="•"/>
            </a:pPr>
            <a:r>
              <a:rPr lang="en-US" sz="2000" dirty="0">
                <a:latin typeface="Calibri"/>
                <a:ea typeface="Calibri"/>
                <a:cs typeface="Calibri"/>
                <a:sym typeface="Calibri"/>
              </a:rPr>
              <a:t>NAON News Blog</a:t>
            </a:r>
            <a:endParaRPr dirty="0"/>
          </a:p>
          <a:p>
            <a:pPr marL="285750" lvl="0" indent="-285750" algn="l" rtl="0">
              <a:spcBef>
                <a:spcPts val="1000"/>
              </a:spcBef>
              <a:spcAft>
                <a:spcPts val="0"/>
              </a:spcAft>
              <a:buSzPts val="2300"/>
              <a:buChar char="•"/>
            </a:pPr>
            <a:r>
              <a:rPr lang="en-US" sz="2000" dirty="0">
                <a:latin typeface="Calibri"/>
                <a:ea typeface="Calibri"/>
                <a:cs typeface="Calibri"/>
                <a:sym typeface="Calibri"/>
              </a:rPr>
              <a:t>Orthopaedic Nursing Journal</a:t>
            </a:r>
            <a:endParaRPr dirty="0"/>
          </a:p>
          <a:p>
            <a:pPr marL="285750" lvl="0" indent="-285750" algn="l" rtl="0">
              <a:spcBef>
                <a:spcPts val="1000"/>
              </a:spcBef>
              <a:spcAft>
                <a:spcPts val="0"/>
              </a:spcAft>
              <a:buSzPts val="2300"/>
              <a:buChar char="•"/>
            </a:pPr>
            <a:r>
              <a:rPr lang="en-US" sz="2000" dirty="0">
                <a:latin typeface="Calibri"/>
                <a:ea typeface="Calibri"/>
                <a:cs typeface="Calibri"/>
                <a:sym typeface="Calibri"/>
              </a:rPr>
              <a:t>Position Statements</a:t>
            </a:r>
            <a:endParaRPr dirty="0"/>
          </a:p>
          <a:p>
            <a:pPr marL="285750" lvl="0" indent="-285750" algn="l" rtl="0">
              <a:spcBef>
                <a:spcPts val="1000"/>
              </a:spcBef>
              <a:spcAft>
                <a:spcPts val="0"/>
              </a:spcAft>
              <a:buSzPts val="2300"/>
              <a:buChar char="•"/>
            </a:pPr>
            <a:r>
              <a:rPr lang="en-US" sz="2000" dirty="0">
                <a:latin typeface="Calibri"/>
                <a:ea typeface="Calibri"/>
                <a:cs typeface="Calibri"/>
                <a:sym typeface="Calibri"/>
              </a:rPr>
              <a:t>Scope and Standards</a:t>
            </a:r>
            <a:endParaRPr dirty="0"/>
          </a:p>
          <a:p>
            <a:pPr marL="285750" lvl="0" indent="-285750" algn="l" rtl="0">
              <a:spcBef>
                <a:spcPts val="1000"/>
              </a:spcBef>
              <a:spcAft>
                <a:spcPts val="0"/>
              </a:spcAft>
              <a:buSzPts val="2300"/>
              <a:buChar char="•"/>
            </a:pPr>
            <a:r>
              <a:rPr lang="en-US" sz="2000" dirty="0">
                <a:latin typeface="Calibri"/>
                <a:ea typeface="Calibri"/>
                <a:cs typeface="Calibri"/>
                <a:sym typeface="Calibri"/>
              </a:rPr>
              <a:t>Certification exam preparation </a:t>
            </a:r>
            <a:endParaRPr dirty="0"/>
          </a:p>
          <a:p>
            <a:pPr marL="742950" lvl="1" indent="-285750" algn="l" rtl="0">
              <a:spcBef>
                <a:spcPts val="1000"/>
              </a:spcBef>
              <a:spcAft>
                <a:spcPts val="0"/>
              </a:spcAft>
              <a:buSzPts val="2300"/>
              <a:buChar char="•"/>
            </a:pPr>
            <a:r>
              <a:rPr lang="en-US" dirty="0">
                <a:latin typeface="Calibri"/>
                <a:ea typeface="Calibri"/>
                <a:cs typeface="Calibri"/>
                <a:sym typeface="Calibri"/>
              </a:rPr>
              <a:t>Practice questions ONC, ONP-C</a:t>
            </a:r>
            <a:endParaRPr dirty="0"/>
          </a:p>
          <a:p>
            <a:pPr marL="742950" lvl="1" indent="-285750" algn="l" rtl="0">
              <a:spcBef>
                <a:spcPts val="1000"/>
              </a:spcBef>
              <a:spcAft>
                <a:spcPts val="0"/>
              </a:spcAft>
              <a:buSzPts val="2300"/>
              <a:buChar char="•"/>
            </a:pPr>
            <a:r>
              <a:rPr lang="en-US" dirty="0">
                <a:latin typeface="Calibri"/>
                <a:ea typeface="Calibri"/>
                <a:cs typeface="Calibri"/>
                <a:sym typeface="Calibri"/>
              </a:rPr>
              <a:t>ONRC On-line Course</a:t>
            </a:r>
            <a:endParaRPr dirty="0"/>
          </a:p>
          <a:p>
            <a:pPr marL="742950" lvl="1" indent="-168909" algn="l" rtl="0">
              <a:spcBef>
                <a:spcPts val="920"/>
              </a:spcBef>
              <a:spcAft>
                <a:spcPts val="0"/>
              </a:spcAft>
              <a:buSzPts val="1840"/>
              <a:buNone/>
            </a:pPr>
            <a:endParaRPr sz="1600" dirty="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29" descr="ANCC Education.png"/>
          <p:cNvPicPr preferRelativeResize="0">
            <a:picLocks noGrp="1"/>
          </p:cNvPicPr>
          <p:nvPr>
            <p:ph type="body" idx="1"/>
          </p:nvPr>
        </p:nvPicPr>
        <p:blipFill rotWithShape="1">
          <a:blip r:embed="rId3">
            <a:alphaModFix/>
          </a:blip>
          <a:srcRect/>
          <a:stretch/>
        </p:blipFill>
        <p:spPr>
          <a:xfrm>
            <a:off x="1447800" y="690381"/>
            <a:ext cx="6477000" cy="57357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8b086f936c_0_0"/>
          <p:cNvSpPr txBox="1">
            <a:spLocks noGrp="1"/>
          </p:cNvSpPr>
          <p:nvPr>
            <p:ph type="title"/>
          </p:nvPr>
        </p:nvSpPr>
        <p:spPr>
          <a:xfrm>
            <a:off x="1172700" y="562782"/>
            <a:ext cx="6798600" cy="1303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dirty="0"/>
              <a:t>Introductions</a:t>
            </a:r>
            <a:endParaRPr b="1" dirty="0"/>
          </a:p>
        </p:txBody>
      </p:sp>
      <p:sp>
        <p:nvSpPr>
          <p:cNvPr id="175" name="Google Shape;175;g38b086f936c_0_0"/>
          <p:cNvSpPr txBox="1">
            <a:spLocks noGrp="1"/>
          </p:cNvSpPr>
          <p:nvPr>
            <p:ph type="body" idx="1"/>
          </p:nvPr>
        </p:nvSpPr>
        <p:spPr>
          <a:xfrm>
            <a:off x="685500" y="1567219"/>
            <a:ext cx="7773000" cy="3424200"/>
          </a:xfrm>
          <a:prstGeom prst="rect">
            <a:avLst/>
          </a:prstGeom>
        </p:spPr>
        <p:txBody>
          <a:bodyPr spcFirstLastPara="1" wrap="square" lIns="91425" tIns="45700" rIns="91425" bIns="45700" anchor="t" anchorCtr="0">
            <a:noAutofit/>
          </a:bodyPr>
          <a:lstStyle/>
          <a:p>
            <a:pPr marL="457200" lvl="0" indent="-360045" algn="l" rtl="0">
              <a:spcBef>
                <a:spcPts val="360"/>
              </a:spcBef>
              <a:spcAft>
                <a:spcPts val="0"/>
              </a:spcAft>
              <a:buSzPts val="2070"/>
              <a:buChar char="•"/>
            </a:pPr>
            <a:r>
              <a:rPr lang="en-US" sz="3200" dirty="0"/>
              <a:t>Name</a:t>
            </a:r>
            <a:endParaRPr sz="3200" dirty="0"/>
          </a:p>
          <a:p>
            <a:pPr marL="457200" lvl="0" indent="0" algn="l" rtl="0">
              <a:spcBef>
                <a:spcPts val="600"/>
              </a:spcBef>
              <a:spcAft>
                <a:spcPts val="0"/>
              </a:spcAft>
              <a:buNone/>
            </a:pPr>
            <a:endParaRPr sz="3200" dirty="0"/>
          </a:p>
          <a:p>
            <a:pPr marL="457200" lvl="0" indent="-360045" algn="l" rtl="0">
              <a:spcBef>
                <a:spcPts val="600"/>
              </a:spcBef>
              <a:spcAft>
                <a:spcPts val="0"/>
              </a:spcAft>
              <a:buSzPts val="2070"/>
              <a:buChar char="•"/>
            </a:pPr>
            <a:r>
              <a:rPr lang="en-US" sz="3200" dirty="0"/>
              <a:t>Background</a:t>
            </a:r>
            <a:endParaRPr sz="3200" dirty="0"/>
          </a:p>
          <a:p>
            <a:pPr marL="457200" lvl="0" indent="0" algn="l" rtl="0">
              <a:spcBef>
                <a:spcPts val="600"/>
              </a:spcBef>
              <a:spcAft>
                <a:spcPts val="0"/>
              </a:spcAft>
              <a:buNone/>
            </a:pPr>
            <a:endParaRPr sz="3200" dirty="0"/>
          </a:p>
          <a:p>
            <a:pPr marL="457200" lvl="0" indent="-360045" algn="l" rtl="0">
              <a:spcBef>
                <a:spcPts val="600"/>
              </a:spcBef>
              <a:spcAft>
                <a:spcPts val="0"/>
              </a:spcAft>
              <a:buSzPts val="2070"/>
              <a:buChar char="•"/>
            </a:pPr>
            <a:r>
              <a:rPr lang="en-US" sz="3200" dirty="0"/>
              <a:t>Current Role</a:t>
            </a:r>
            <a:endParaRPr sz="3200" dirty="0"/>
          </a:p>
          <a:p>
            <a:pPr marL="457200" lvl="0" indent="0" algn="l" rtl="0">
              <a:spcBef>
                <a:spcPts val="600"/>
              </a:spcBef>
              <a:spcAft>
                <a:spcPts val="0"/>
              </a:spcAft>
              <a:buNone/>
            </a:pPr>
            <a:endParaRPr sz="3200" dirty="0"/>
          </a:p>
          <a:p>
            <a:pPr marL="457200" lvl="0" indent="-360045" algn="l" rtl="0">
              <a:spcBef>
                <a:spcPts val="600"/>
              </a:spcBef>
              <a:spcAft>
                <a:spcPts val="0"/>
              </a:spcAft>
              <a:buSzPts val="2070"/>
              <a:buChar char="•"/>
            </a:pPr>
            <a:r>
              <a:rPr lang="en-US" sz="3200" dirty="0"/>
              <a:t>What are you most looking forward about joining the NEC?</a:t>
            </a:r>
            <a:endParaRPr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AE4A-9D3D-EB91-829F-E4F64D2A3A69}"/>
              </a:ext>
            </a:extLst>
          </p:cNvPr>
          <p:cNvSpPr>
            <a:spLocks noGrp="1"/>
          </p:cNvSpPr>
          <p:nvPr>
            <p:ph type="title"/>
          </p:nvPr>
        </p:nvSpPr>
        <p:spPr>
          <a:xfrm>
            <a:off x="1274233" y="1637650"/>
            <a:ext cx="6595534" cy="1458146"/>
          </a:xfrm>
        </p:spPr>
        <p:txBody>
          <a:bodyPr/>
          <a:lstStyle/>
          <a:p>
            <a:r>
              <a:rPr lang="en-US" dirty="0"/>
              <a:t>Questions???</a:t>
            </a:r>
          </a:p>
        </p:txBody>
      </p:sp>
    </p:spTree>
    <p:extLst>
      <p:ext uri="{BB962C8B-B14F-4D97-AF65-F5344CB8AC3E}">
        <p14:creationId xmlns:p14="http://schemas.microsoft.com/office/powerpoint/2010/main" val="2410492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8705-8A2A-4230-91EF-457358FEFE36}"/>
              </a:ext>
            </a:extLst>
          </p:cNvPr>
          <p:cNvSpPr>
            <a:spLocks noGrp="1"/>
          </p:cNvSpPr>
          <p:nvPr>
            <p:ph type="title"/>
          </p:nvPr>
        </p:nvSpPr>
        <p:spPr>
          <a:xfrm>
            <a:off x="982132" y="-53973"/>
            <a:ext cx="7704667" cy="1425574"/>
          </a:xfrm>
        </p:spPr>
        <p:txBody>
          <a:bodyPr/>
          <a:lstStyle/>
          <a:p>
            <a:r>
              <a:rPr lang="en-US" dirty="0"/>
              <a:t>Reviewing a Power Point Slide deck for a presentation</a:t>
            </a:r>
          </a:p>
        </p:txBody>
      </p:sp>
      <p:sp>
        <p:nvSpPr>
          <p:cNvPr id="3" name="Content Placeholder 2">
            <a:extLst>
              <a:ext uri="{FF2B5EF4-FFF2-40B4-BE49-F238E27FC236}">
                <a16:creationId xmlns:a16="http://schemas.microsoft.com/office/drawing/2014/main" id="{20BDAD23-C4C9-4990-A5D3-2E7B83AA1D46}"/>
              </a:ext>
            </a:extLst>
          </p:cNvPr>
          <p:cNvSpPr>
            <a:spLocks noGrp="1"/>
          </p:cNvSpPr>
          <p:nvPr>
            <p:ph sz="half" idx="1"/>
          </p:nvPr>
        </p:nvSpPr>
        <p:spPr>
          <a:xfrm>
            <a:off x="872066" y="1219200"/>
            <a:ext cx="8043334" cy="5410200"/>
          </a:xfrm>
        </p:spPr>
        <p:txBody>
          <a:bodyPr>
            <a:normAutofit fontScale="92500"/>
          </a:bodyPr>
          <a:lstStyle/>
          <a:p>
            <a:pPr marL="0" indent="0">
              <a:buNone/>
            </a:pPr>
            <a:r>
              <a:rPr lang="en-US" sz="3000" b="1" dirty="0">
                <a:solidFill>
                  <a:schemeClr val="accent1"/>
                </a:solidFill>
              </a:rPr>
              <a:t>2.  </a:t>
            </a:r>
            <a:r>
              <a:rPr lang="en-US" sz="2400" dirty="0"/>
              <a:t>Assess content (MBS webinars have an evaluation form)</a:t>
            </a:r>
          </a:p>
          <a:p>
            <a:pPr marL="457200" lvl="1" indent="0">
              <a:buNone/>
            </a:pPr>
            <a:r>
              <a:rPr lang="en-US" sz="2200" dirty="0"/>
              <a:t>Is the content</a:t>
            </a:r>
          </a:p>
          <a:p>
            <a:pPr marL="457200" lvl="1" indent="0">
              <a:buNone/>
            </a:pPr>
            <a:r>
              <a:rPr lang="en-US" sz="2200" dirty="0"/>
              <a:t>a)   free of factual errors?..................……..				Yes	No	N/A</a:t>
            </a:r>
          </a:p>
          <a:p>
            <a:pPr marL="457200" lvl="1" indent="0">
              <a:buNone/>
            </a:pPr>
            <a:r>
              <a:rPr lang="en-US" sz="2200" dirty="0"/>
              <a:t>b)   appropriate in length?............................................	Yes	No	N/A</a:t>
            </a:r>
          </a:p>
          <a:p>
            <a:pPr marL="457200" lvl="1" indent="0">
              <a:buNone/>
            </a:pPr>
            <a:r>
              <a:rPr lang="en-US" sz="2200" dirty="0"/>
              <a:t>c)   well organized?...................................................... 	Yes	No	N/A</a:t>
            </a:r>
          </a:p>
          <a:p>
            <a:pPr marL="457200" lvl="1" indent="0">
              <a:buNone/>
            </a:pPr>
            <a:r>
              <a:rPr lang="en-US" sz="2200" dirty="0"/>
              <a:t>d)   reflective of current evidence and/or research?...		Yes	No	N/A</a:t>
            </a:r>
          </a:p>
          <a:p>
            <a:pPr marL="457200" lvl="1" indent="0">
              <a:buNone/>
            </a:pPr>
            <a:r>
              <a:rPr lang="en-US" sz="2200" dirty="0"/>
              <a:t>e)   a strong test of knowledge?.........................			Yes	No	N/A</a:t>
            </a:r>
          </a:p>
          <a:p>
            <a:pPr marL="457200" lvl="1" indent="0">
              <a:buNone/>
            </a:pPr>
            <a:r>
              <a:rPr lang="en-US" sz="2200" dirty="0"/>
              <a:t>f)   enhanced by the graphics?......................................	Yes	No	N/A</a:t>
            </a:r>
          </a:p>
          <a:p>
            <a:pPr marL="457200" lvl="1" indent="0">
              <a:buNone/>
            </a:pPr>
            <a:r>
              <a:rPr lang="en-US" sz="2200" dirty="0"/>
              <a:t>g)   in need of additional graphics?..............................	Yes	No	N/A</a:t>
            </a:r>
          </a:p>
          <a:p>
            <a:pPr marL="457200" lvl="1" indent="0">
              <a:buNone/>
            </a:pPr>
            <a:r>
              <a:rPr lang="en-US" sz="2200" dirty="0"/>
              <a:t>h)   reference appropriate for each question?............... 	Yes	No	N/A</a:t>
            </a:r>
          </a:p>
          <a:p>
            <a:pPr marL="457200" lvl="1" indent="0">
              <a:buNone/>
            </a:pPr>
            <a:r>
              <a:rPr lang="en-US" sz="2200" dirty="0" err="1"/>
              <a:t>i</a:t>
            </a:r>
            <a:r>
              <a:rPr lang="en-US" sz="2200" dirty="0"/>
              <a:t>)   overall reference list current?						Yes	No	N/A</a:t>
            </a:r>
          </a:p>
        </p:txBody>
      </p:sp>
    </p:spTree>
    <p:extLst>
      <p:ext uri="{BB962C8B-B14F-4D97-AF65-F5344CB8AC3E}">
        <p14:creationId xmlns:p14="http://schemas.microsoft.com/office/powerpoint/2010/main" val="386701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8705-8A2A-4230-91EF-457358FEFE36}"/>
              </a:ext>
            </a:extLst>
          </p:cNvPr>
          <p:cNvSpPr>
            <a:spLocks noGrp="1"/>
          </p:cNvSpPr>
          <p:nvPr>
            <p:ph type="title"/>
          </p:nvPr>
        </p:nvSpPr>
        <p:spPr>
          <a:xfrm>
            <a:off x="982132" y="-53973"/>
            <a:ext cx="7704667" cy="1425574"/>
          </a:xfrm>
        </p:spPr>
        <p:txBody>
          <a:bodyPr/>
          <a:lstStyle/>
          <a:p>
            <a:r>
              <a:rPr lang="en-US" dirty="0"/>
              <a:t>Reviewing a Power Point Slide deck for a presentation</a:t>
            </a:r>
          </a:p>
        </p:txBody>
      </p:sp>
      <p:sp>
        <p:nvSpPr>
          <p:cNvPr id="3" name="Content Placeholder 2">
            <a:extLst>
              <a:ext uri="{FF2B5EF4-FFF2-40B4-BE49-F238E27FC236}">
                <a16:creationId xmlns:a16="http://schemas.microsoft.com/office/drawing/2014/main" id="{20BDAD23-C4C9-4990-A5D3-2E7B83AA1D46}"/>
              </a:ext>
            </a:extLst>
          </p:cNvPr>
          <p:cNvSpPr>
            <a:spLocks noGrp="1"/>
          </p:cNvSpPr>
          <p:nvPr>
            <p:ph sz="half" idx="1"/>
          </p:nvPr>
        </p:nvSpPr>
        <p:spPr>
          <a:xfrm>
            <a:off x="872066" y="1219200"/>
            <a:ext cx="8043334" cy="5410200"/>
          </a:xfrm>
        </p:spPr>
        <p:txBody>
          <a:bodyPr>
            <a:normAutofit/>
          </a:bodyPr>
          <a:lstStyle/>
          <a:p>
            <a:pPr marL="0" indent="0">
              <a:buNone/>
            </a:pPr>
            <a:r>
              <a:rPr lang="en-US" sz="3000" b="1" dirty="0">
                <a:solidFill>
                  <a:schemeClr val="accent1"/>
                </a:solidFill>
              </a:rPr>
              <a:t>5.  </a:t>
            </a:r>
            <a:r>
              <a:rPr lang="en-US" sz="2800" dirty="0"/>
              <a:t>Assess </a:t>
            </a:r>
            <a:r>
              <a:rPr lang="en-US" sz="2800" u="sng" dirty="0"/>
              <a:t>format</a:t>
            </a:r>
          </a:p>
          <a:p>
            <a:pPr lvl="1"/>
            <a:r>
              <a:rPr lang="en-US" sz="2200" dirty="0"/>
              <a:t>Grammar, Spelling, Punctuation. (professionalism)</a:t>
            </a:r>
          </a:p>
          <a:p>
            <a:pPr lvl="1"/>
            <a:r>
              <a:rPr lang="en-US" sz="2200" dirty="0"/>
              <a:t>Consistency with Font Size and Style (Header may vary in both size and style from the text on the slide)</a:t>
            </a:r>
          </a:p>
          <a:p>
            <a:pPr lvl="1"/>
            <a:r>
              <a:rPr lang="en-US" sz="2200" dirty="0"/>
              <a:t>The general standard is a range from 18 to 36 Font size (varies based on the circumstances).  Consider the devices that will be used for the education (phone, laptops, big screen)</a:t>
            </a:r>
          </a:p>
          <a:p>
            <a:pPr lvl="1"/>
            <a:r>
              <a:rPr lang="en-US" sz="2200" dirty="0"/>
              <a:t>White space on the screen (40-50%)</a:t>
            </a:r>
          </a:p>
          <a:p>
            <a:pPr lvl="1"/>
            <a:r>
              <a:rPr lang="en-US" sz="2200" dirty="0"/>
              <a:t>Use of key words and bullet points instead of full sentences that look like they will be read to the audience </a:t>
            </a:r>
          </a:p>
          <a:p>
            <a:pPr lvl="1"/>
            <a:r>
              <a:rPr lang="en-US" sz="2200" dirty="0"/>
              <a:t>5X5 rule (Microsoft best practices) No more than 5 bullet points on the screen, no more that 5 words per bullet point </a:t>
            </a:r>
          </a:p>
          <a:p>
            <a:pPr marL="457200" lvl="1" indent="0">
              <a:buNone/>
            </a:pPr>
            <a:endParaRPr lang="en-US" sz="2200" dirty="0"/>
          </a:p>
        </p:txBody>
      </p:sp>
      <p:pic>
        <p:nvPicPr>
          <p:cNvPr id="4" name="Picture 3">
            <a:extLst>
              <a:ext uri="{FF2B5EF4-FFF2-40B4-BE49-F238E27FC236}">
                <a16:creationId xmlns:a16="http://schemas.microsoft.com/office/drawing/2014/main" id="{7E11F593-C487-423C-89DC-709CF08562FC}"/>
              </a:ext>
            </a:extLst>
          </p:cNvPr>
          <p:cNvPicPr>
            <a:picLocks noChangeAspect="1"/>
          </p:cNvPicPr>
          <p:nvPr/>
        </p:nvPicPr>
        <p:blipFill>
          <a:blip r:embed="rId2"/>
          <a:stretch>
            <a:fillRect/>
          </a:stretch>
        </p:blipFill>
        <p:spPr>
          <a:xfrm>
            <a:off x="7848600" y="4202835"/>
            <a:ext cx="838199" cy="598008"/>
          </a:xfrm>
          <a:prstGeom prst="rect">
            <a:avLst/>
          </a:prstGeom>
        </p:spPr>
      </p:pic>
    </p:spTree>
    <p:extLst>
      <p:ext uri="{BB962C8B-B14F-4D97-AF65-F5344CB8AC3E}">
        <p14:creationId xmlns:p14="http://schemas.microsoft.com/office/powerpoint/2010/main" val="121024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8705-8A2A-4230-91EF-457358FEFE36}"/>
              </a:ext>
            </a:extLst>
          </p:cNvPr>
          <p:cNvSpPr>
            <a:spLocks noGrp="1"/>
          </p:cNvSpPr>
          <p:nvPr>
            <p:ph type="title"/>
          </p:nvPr>
        </p:nvSpPr>
        <p:spPr>
          <a:xfrm>
            <a:off x="982132" y="-53973"/>
            <a:ext cx="7704667" cy="1196973"/>
          </a:xfrm>
        </p:spPr>
        <p:txBody>
          <a:bodyPr>
            <a:normAutofit fontScale="90000"/>
          </a:bodyPr>
          <a:lstStyle/>
          <a:p>
            <a:r>
              <a:rPr lang="en-US" dirty="0"/>
              <a:t>Reviewing a Power Point Slide deck for a presentation</a:t>
            </a:r>
          </a:p>
        </p:txBody>
      </p:sp>
      <p:graphicFrame>
        <p:nvGraphicFramePr>
          <p:cNvPr id="10" name="Content Placeholder 9">
            <a:extLst>
              <a:ext uri="{FF2B5EF4-FFF2-40B4-BE49-F238E27FC236}">
                <a16:creationId xmlns:a16="http://schemas.microsoft.com/office/drawing/2014/main" id="{0CD920B4-A0E2-454E-B544-5F38D1B7CEB4}"/>
              </a:ext>
            </a:extLst>
          </p:cNvPr>
          <p:cNvGraphicFramePr>
            <a:graphicFrameLocks noGrp="1"/>
          </p:cNvGraphicFramePr>
          <p:nvPr>
            <p:ph sz="half" idx="1"/>
          </p:nvPr>
        </p:nvGraphicFramePr>
        <p:xfrm>
          <a:off x="685800" y="1143000"/>
          <a:ext cx="8153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3DD7ADE6-B620-4E3B-9FF3-EF2EE51C11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8527" y="5387442"/>
            <a:ext cx="2416849" cy="1341636"/>
          </a:xfrm>
          <a:prstGeom prst="rect">
            <a:avLst/>
          </a:prstGeom>
        </p:spPr>
      </p:pic>
      <p:pic>
        <p:nvPicPr>
          <p:cNvPr id="9" name="Picture 8">
            <a:extLst>
              <a:ext uri="{FF2B5EF4-FFF2-40B4-BE49-F238E27FC236}">
                <a16:creationId xmlns:a16="http://schemas.microsoft.com/office/drawing/2014/main" id="{82BAB34D-7B39-4371-99CF-C3BDE2D8BF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5793" y="4755572"/>
            <a:ext cx="1974273" cy="1974273"/>
          </a:xfrm>
          <a:prstGeom prst="rect">
            <a:avLst/>
          </a:prstGeom>
        </p:spPr>
      </p:pic>
      <p:pic>
        <p:nvPicPr>
          <p:cNvPr id="12" name="Picture 11">
            <a:extLst>
              <a:ext uri="{FF2B5EF4-FFF2-40B4-BE49-F238E27FC236}">
                <a16:creationId xmlns:a16="http://schemas.microsoft.com/office/drawing/2014/main" id="{4AB15ECF-B795-47FB-A5D2-8A70CFB965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8819" y="5208557"/>
            <a:ext cx="1447800" cy="1520521"/>
          </a:xfrm>
          <a:prstGeom prst="rect">
            <a:avLst/>
          </a:prstGeom>
        </p:spPr>
      </p:pic>
    </p:spTree>
    <p:extLst>
      <p:ext uri="{BB962C8B-B14F-4D97-AF65-F5344CB8AC3E}">
        <p14:creationId xmlns:p14="http://schemas.microsoft.com/office/powerpoint/2010/main" val="403091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p:nvPr>
        </p:nvSpPr>
        <p:spPr>
          <a:xfrm>
            <a:off x="1828800" y="465073"/>
            <a:ext cx="5105400" cy="113408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000"/>
              <a:buFont typeface="Garamond"/>
              <a:buNone/>
            </a:pPr>
            <a:r>
              <a:rPr lang="en-US" b="1"/>
              <a:t>Accreditation</a:t>
            </a:r>
            <a:endParaRPr/>
          </a:p>
        </p:txBody>
      </p:sp>
      <p:sp>
        <p:nvSpPr>
          <p:cNvPr id="182" name="Google Shape;182;p3"/>
          <p:cNvSpPr txBox="1">
            <a:spLocks noGrp="1"/>
          </p:cNvSpPr>
          <p:nvPr>
            <p:ph type="body" idx="1"/>
          </p:nvPr>
        </p:nvSpPr>
        <p:spPr>
          <a:xfrm>
            <a:off x="685799" y="1599155"/>
            <a:ext cx="7772401" cy="5106445"/>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415"/>
              <a:buChar char="•"/>
            </a:pPr>
            <a:r>
              <a:rPr lang="en-US" sz="2100">
                <a:latin typeface="Calibri"/>
                <a:ea typeface="Calibri"/>
                <a:cs typeface="Calibri"/>
                <a:sym typeface="Calibri"/>
              </a:rPr>
              <a:t>The ANCC Accreditation Program formally recognizes organizations</a:t>
            </a:r>
            <a:endParaRPr/>
          </a:p>
          <a:p>
            <a:pPr marL="0" lvl="0" indent="0" algn="l" rtl="0">
              <a:spcBef>
                <a:spcPts val="0"/>
              </a:spcBef>
              <a:spcAft>
                <a:spcPts val="0"/>
              </a:spcAft>
              <a:buSzPts val="2415"/>
              <a:buNone/>
            </a:pPr>
            <a:r>
              <a:rPr lang="en-US" sz="2100">
                <a:latin typeface="Calibri"/>
                <a:ea typeface="Calibri"/>
                <a:cs typeface="Calibri"/>
                <a:sym typeface="Calibri"/>
              </a:rPr>
              <a:t> that provide high-quality continuing nursing education (Accredited providers). To achieve this recognition, an eligible organization engages in a comprehensive analysis of its structure, processes, and outcomes. NAON is accredited to provide Nursing Continuing education (Ground Level)</a:t>
            </a:r>
            <a:endParaRPr/>
          </a:p>
          <a:p>
            <a:pPr marL="0" lvl="0" indent="0" algn="l" rtl="0">
              <a:spcBef>
                <a:spcPts val="0"/>
              </a:spcBef>
              <a:spcAft>
                <a:spcPts val="0"/>
              </a:spcAft>
              <a:buSzPts val="2415"/>
              <a:buNone/>
            </a:pPr>
            <a:endParaRPr sz="2100">
              <a:latin typeface="Calibri"/>
              <a:ea typeface="Calibri"/>
              <a:cs typeface="Calibri"/>
              <a:sym typeface="Calibri"/>
            </a:endParaRPr>
          </a:p>
          <a:p>
            <a:pPr marL="285750" lvl="0" indent="-285750" algn="l" rtl="0">
              <a:spcBef>
                <a:spcPts val="420"/>
              </a:spcBef>
              <a:spcAft>
                <a:spcPts val="0"/>
              </a:spcAft>
              <a:buSzPts val="2415"/>
              <a:buChar char="•"/>
            </a:pPr>
            <a:r>
              <a:rPr lang="en-US" sz="2100">
                <a:latin typeface="Calibri"/>
                <a:ea typeface="Calibri"/>
                <a:cs typeface="Calibri"/>
                <a:sym typeface="Calibri"/>
              </a:rPr>
              <a:t>(Broader picture) to support collaboration and interprofessional education, the ANCC Accreditation Program recognizes organizations providing interprofessional continuing education for the health care team. This Joint Accreditation Program is managed in collaboration with the Accreditation Council for Continuing Medical Education (ACCME) and the Accreditation Council for Pharmacy Education (ACPE).</a:t>
            </a:r>
            <a:endParaRPr/>
          </a:p>
        </p:txBody>
      </p:sp>
      <p:pic>
        <p:nvPicPr>
          <p:cNvPr id="183" name="Google Shape;183;p3" descr="ANCC approver 03.jpg"/>
          <p:cNvPicPr preferRelativeResize="0"/>
          <p:nvPr/>
        </p:nvPicPr>
        <p:blipFill rotWithShape="1">
          <a:blip r:embed="rId3">
            <a:alphaModFix/>
          </a:blip>
          <a:srcRect/>
          <a:stretch/>
        </p:blipFill>
        <p:spPr>
          <a:xfrm>
            <a:off x="831273" y="581062"/>
            <a:ext cx="785616" cy="1018093"/>
          </a:xfrm>
          <a:prstGeom prst="rect">
            <a:avLst/>
          </a:prstGeom>
          <a:noFill/>
          <a:ln>
            <a:noFill/>
          </a:ln>
        </p:spPr>
      </p:pic>
      <p:pic>
        <p:nvPicPr>
          <p:cNvPr id="184" name="Google Shape;184;p3" descr="ANCC approver.jpg"/>
          <p:cNvPicPr preferRelativeResize="0"/>
          <p:nvPr/>
        </p:nvPicPr>
        <p:blipFill rotWithShape="1">
          <a:blip r:embed="rId4">
            <a:alphaModFix/>
          </a:blip>
          <a:srcRect/>
          <a:stretch/>
        </p:blipFill>
        <p:spPr>
          <a:xfrm>
            <a:off x="7416706" y="598380"/>
            <a:ext cx="1170665" cy="11340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799631" y="381000"/>
            <a:ext cx="7773338" cy="159617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000"/>
              <a:buFont typeface="Garamond"/>
              <a:buNone/>
            </a:pPr>
            <a:r>
              <a:rPr lang="en-US" b="1"/>
              <a:t>ANCC  - Accreditation</a:t>
            </a:r>
            <a:endParaRPr/>
          </a:p>
        </p:txBody>
      </p:sp>
      <p:sp>
        <p:nvSpPr>
          <p:cNvPr id="191" name="Google Shape;191;p4"/>
          <p:cNvSpPr txBox="1">
            <a:spLocks noGrp="1"/>
          </p:cNvSpPr>
          <p:nvPr>
            <p:ph type="body" idx="1"/>
          </p:nvPr>
        </p:nvSpPr>
        <p:spPr>
          <a:xfrm>
            <a:off x="914400" y="1524000"/>
            <a:ext cx="7658569" cy="4953000"/>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b="1"/>
              <a:t>Reaccredited in 2024 - next recertification 2027 </a:t>
            </a:r>
            <a:endParaRPr/>
          </a:p>
          <a:p>
            <a:pPr marL="285750" lvl="0" indent="-285750" algn="l" rtl="0">
              <a:lnSpc>
                <a:spcPct val="108000"/>
              </a:lnSpc>
              <a:spcBef>
                <a:spcPts val="600"/>
              </a:spcBef>
              <a:spcAft>
                <a:spcPts val="0"/>
              </a:spcAft>
              <a:buSzPts val="2760"/>
              <a:buFont typeface="Garamond"/>
              <a:buNone/>
            </a:pPr>
            <a:endParaRPr>
              <a:solidFill>
                <a:schemeClr val="dk1"/>
              </a:solidFill>
            </a:endParaRPr>
          </a:p>
          <a:p>
            <a:pPr marL="285750" lvl="0" indent="-285750" algn="l" rtl="0">
              <a:lnSpc>
                <a:spcPct val="108000"/>
              </a:lnSpc>
              <a:spcBef>
                <a:spcPts val="0"/>
              </a:spcBef>
              <a:spcAft>
                <a:spcPts val="0"/>
              </a:spcAft>
              <a:buSzPts val="2760"/>
              <a:buFont typeface="Garamond"/>
              <a:buNone/>
            </a:pPr>
            <a:r>
              <a:rPr lang="en-US">
                <a:solidFill>
                  <a:schemeClr val="dk1"/>
                </a:solidFill>
              </a:rPr>
              <a:t>The ANCC Accreditation Program supports the lifelong learning needs of professional registered nurses by ensuring</a:t>
            </a:r>
            <a:endParaRPr/>
          </a:p>
          <a:p>
            <a:pPr marL="285750" lvl="0" indent="-285750" algn="l" rtl="0">
              <a:lnSpc>
                <a:spcPct val="108000"/>
              </a:lnSpc>
              <a:spcBef>
                <a:spcPts val="0"/>
              </a:spcBef>
              <a:spcAft>
                <a:spcPts val="0"/>
              </a:spcAft>
              <a:buSzPts val="2760"/>
              <a:buFont typeface="Garamond"/>
              <a:buNone/>
            </a:pPr>
            <a:r>
              <a:rPr lang="en-US">
                <a:solidFill>
                  <a:schemeClr val="dk1"/>
                </a:solidFill>
              </a:rPr>
              <a:t>that educational activities are designed using criteria that are evidence-based and independent from commercial</a:t>
            </a:r>
            <a:endParaRPr/>
          </a:p>
          <a:p>
            <a:pPr marL="285750" lvl="0" indent="-285750" algn="l" rtl="0">
              <a:lnSpc>
                <a:spcPct val="108000"/>
              </a:lnSpc>
              <a:spcBef>
                <a:spcPts val="0"/>
              </a:spcBef>
              <a:spcAft>
                <a:spcPts val="0"/>
              </a:spcAft>
              <a:buSzPts val="2760"/>
              <a:buFont typeface="Garamond"/>
              <a:buNone/>
            </a:pPr>
            <a:r>
              <a:rPr lang="en-US">
                <a:solidFill>
                  <a:schemeClr val="dk1"/>
                </a:solidFill>
              </a:rPr>
              <a:t>influence. By participating in continuing nursing education developed by accredited organizations, professional</a:t>
            </a:r>
            <a:endParaRPr/>
          </a:p>
          <a:p>
            <a:pPr marL="285750" lvl="0" indent="-285750" algn="l" rtl="0">
              <a:lnSpc>
                <a:spcPct val="108000"/>
              </a:lnSpc>
              <a:spcBef>
                <a:spcPts val="0"/>
              </a:spcBef>
              <a:spcAft>
                <a:spcPts val="0"/>
              </a:spcAft>
              <a:buSzPts val="2760"/>
              <a:buFont typeface="Garamond"/>
              <a:buNone/>
            </a:pPr>
            <a:r>
              <a:rPr lang="en-US">
                <a:solidFill>
                  <a:schemeClr val="dk1"/>
                </a:solidFill>
              </a:rPr>
              <a:t>registered nurses are able to maintain continued competence in a rapidly changing healthcare environment.</a:t>
            </a:r>
            <a:endParaRPr/>
          </a:p>
          <a:p>
            <a:pPr marL="514350" lvl="0" indent="-514350" algn="r" rtl="0">
              <a:spcBef>
                <a:spcPts val="400"/>
              </a:spcBef>
              <a:spcAft>
                <a:spcPts val="0"/>
              </a:spcAft>
              <a:buSzPts val="2300"/>
              <a:buFont typeface="Garamond"/>
              <a:buNone/>
            </a:pPr>
            <a:endParaRPr sz="2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1176866" y="889781"/>
            <a:ext cx="6798734" cy="101521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000"/>
              <a:buFont typeface="Garamond"/>
              <a:buNone/>
            </a:pPr>
            <a:r>
              <a:rPr lang="en-US" b="1"/>
              <a:t>ANCC  - Basic Principles</a:t>
            </a:r>
            <a:endParaRPr/>
          </a:p>
        </p:txBody>
      </p:sp>
      <p:pic>
        <p:nvPicPr>
          <p:cNvPr id="198" name="Google Shape;198;p5" descr="ANCC evaluation.png"/>
          <p:cNvPicPr preferRelativeResize="0">
            <a:picLocks noGrp="1"/>
          </p:cNvPicPr>
          <p:nvPr>
            <p:ph type="body" idx="1"/>
          </p:nvPr>
        </p:nvPicPr>
        <p:blipFill rotWithShape="1">
          <a:blip r:embed="rId3">
            <a:alphaModFix/>
          </a:blip>
          <a:srcRect/>
          <a:stretch/>
        </p:blipFill>
        <p:spPr>
          <a:xfrm>
            <a:off x="995179" y="1870766"/>
            <a:ext cx="7310621" cy="41320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6"/>
          <p:cNvSpPr/>
          <p:nvPr/>
        </p:nvSpPr>
        <p:spPr>
          <a:xfrm>
            <a:off x="3751550" y="1521726"/>
            <a:ext cx="1538100" cy="761100"/>
          </a:xfrm>
          <a:prstGeom prst="roundRect">
            <a:avLst>
              <a:gd name="adj" fmla="val 50000"/>
            </a:avLst>
          </a:prstGeom>
          <a:solidFill>
            <a:srgbClr val="0942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NAON Membership</a:t>
            </a:r>
            <a:endParaRPr>
              <a:solidFill>
                <a:srgbClr val="FFFFFF"/>
              </a:solidFill>
            </a:endParaRPr>
          </a:p>
        </p:txBody>
      </p:sp>
      <p:sp>
        <p:nvSpPr>
          <p:cNvPr id="204" name="Google Shape;204;p6"/>
          <p:cNvSpPr/>
          <p:nvPr/>
        </p:nvSpPr>
        <p:spPr>
          <a:xfrm>
            <a:off x="5665800" y="2488200"/>
            <a:ext cx="1538100" cy="545400"/>
          </a:xfrm>
          <a:prstGeom prst="roundRect">
            <a:avLst>
              <a:gd name="adj" fmla="val 50000"/>
            </a:avLst>
          </a:prstGeom>
          <a:solidFill>
            <a:srgbClr val="0D5C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dirty="0">
                <a:solidFill>
                  <a:srgbClr val="FFFFFF"/>
                </a:solidFill>
                <a:latin typeface="Roboto"/>
                <a:ea typeface="Roboto"/>
                <a:cs typeface="Roboto"/>
                <a:sym typeface="Roboto"/>
              </a:rPr>
              <a:t>NAON Executive Director</a:t>
            </a:r>
            <a:endParaRPr sz="1000" dirty="0">
              <a:solidFill>
                <a:srgbClr val="FFFFFF"/>
              </a:solidFill>
              <a:latin typeface="Roboto"/>
              <a:ea typeface="Roboto"/>
              <a:cs typeface="Roboto"/>
              <a:sym typeface="Roboto"/>
            </a:endParaRPr>
          </a:p>
          <a:p>
            <a:pPr marL="0" lvl="0" indent="0" algn="ctr" rtl="0">
              <a:spcBef>
                <a:spcPts val="0"/>
              </a:spcBef>
              <a:spcAft>
                <a:spcPts val="0"/>
              </a:spcAft>
              <a:buNone/>
            </a:pPr>
            <a:r>
              <a:rPr lang="en-US" sz="1000" dirty="0">
                <a:solidFill>
                  <a:srgbClr val="FFFFFF"/>
                </a:solidFill>
                <a:latin typeface="Roboto"/>
                <a:ea typeface="Roboto"/>
                <a:cs typeface="Roboto"/>
                <a:sym typeface="Roboto"/>
              </a:rPr>
              <a:t>Kristen Phillips</a:t>
            </a:r>
            <a:endParaRPr sz="1000" dirty="0">
              <a:solidFill>
                <a:srgbClr val="FFFFFF"/>
              </a:solidFill>
              <a:latin typeface="Roboto"/>
              <a:ea typeface="Roboto"/>
              <a:cs typeface="Roboto"/>
              <a:sym typeface="Roboto"/>
            </a:endParaRPr>
          </a:p>
        </p:txBody>
      </p:sp>
      <p:sp>
        <p:nvSpPr>
          <p:cNvPr id="205" name="Google Shape;205;p6"/>
          <p:cNvSpPr/>
          <p:nvPr/>
        </p:nvSpPr>
        <p:spPr>
          <a:xfrm>
            <a:off x="1837297" y="2590925"/>
            <a:ext cx="1538100" cy="442500"/>
          </a:xfrm>
          <a:prstGeom prst="roundRect">
            <a:avLst>
              <a:gd name="adj" fmla="val 50000"/>
            </a:avLst>
          </a:prstGeom>
          <a:solidFill>
            <a:srgbClr val="0D5C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NAON Board Liaisons</a:t>
            </a:r>
            <a:endParaRPr>
              <a:solidFill>
                <a:srgbClr val="FFFFFF"/>
              </a:solidFill>
            </a:endParaRPr>
          </a:p>
        </p:txBody>
      </p:sp>
      <p:sp>
        <p:nvSpPr>
          <p:cNvPr id="206" name="Google Shape;206;p6"/>
          <p:cNvSpPr/>
          <p:nvPr/>
        </p:nvSpPr>
        <p:spPr>
          <a:xfrm>
            <a:off x="1166850" y="3428998"/>
            <a:ext cx="1825200" cy="1161900"/>
          </a:xfrm>
          <a:prstGeom prst="roundRect">
            <a:avLst>
              <a:gd name="adj" fmla="val 50000"/>
            </a:avLst>
          </a:prstGeom>
          <a:solidFill>
            <a:srgbClr val="307A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NAON Task Forces and Committees</a:t>
            </a:r>
            <a:endParaRPr>
              <a:solidFill>
                <a:srgbClr val="FFFFFF"/>
              </a:solidFill>
            </a:endParaRPr>
          </a:p>
        </p:txBody>
      </p:sp>
      <p:sp>
        <p:nvSpPr>
          <p:cNvPr id="207" name="Google Shape;207;p6"/>
          <p:cNvSpPr/>
          <p:nvPr/>
        </p:nvSpPr>
        <p:spPr>
          <a:xfrm>
            <a:off x="3093050" y="5079250"/>
            <a:ext cx="2736900" cy="1161900"/>
          </a:xfrm>
          <a:prstGeom prst="roundRect">
            <a:avLst>
              <a:gd name="adj" fmla="val 50000"/>
            </a:avLst>
          </a:prstGeom>
          <a:solidFill>
            <a:srgbClr val="307A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chemeClr val="lt1"/>
              </a:solidFill>
              <a:latin typeface="Roboto"/>
              <a:ea typeface="Roboto"/>
              <a:cs typeface="Roboto"/>
              <a:sym typeface="Roboto"/>
            </a:endParaRPr>
          </a:p>
          <a:p>
            <a:pPr marL="0" lvl="0" indent="0" algn="ctr" rtl="0">
              <a:spcBef>
                <a:spcPts val="0"/>
              </a:spcBef>
              <a:spcAft>
                <a:spcPts val="0"/>
              </a:spcAft>
              <a:buNone/>
            </a:pPr>
            <a:endParaRPr sz="1000">
              <a:solidFill>
                <a:schemeClr val="lt1"/>
              </a:solidFill>
              <a:latin typeface="Roboto"/>
              <a:ea typeface="Roboto"/>
              <a:cs typeface="Roboto"/>
              <a:sym typeface="Roboto"/>
            </a:endParaRPr>
          </a:p>
          <a:p>
            <a:pPr marL="0" lvl="0" indent="0" algn="ctr" rtl="0">
              <a:spcBef>
                <a:spcPts val="0"/>
              </a:spcBef>
              <a:spcAft>
                <a:spcPts val="0"/>
              </a:spcAft>
              <a:buNone/>
            </a:pPr>
            <a:endParaRPr sz="1000">
              <a:solidFill>
                <a:schemeClr val="lt1"/>
              </a:solidFill>
              <a:latin typeface="Roboto"/>
              <a:ea typeface="Roboto"/>
              <a:cs typeface="Roboto"/>
              <a:sym typeface="Roboto"/>
            </a:endParaRPr>
          </a:p>
          <a:p>
            <a:pPr marL="0" lvl="0" indent="0" algn="ctr" rtl="0">
              <a:spcBef>
                <a:spcPts val="0"/>
              </a:spcBef>
              <a:spcAft>
                <a:spcPts val="0"/>
              </a:spcAft>
              <a:buNone/>
            </a:pPr>
            <a:r>
              <a:rPr lang="en-US" sz="1000">
                <a:solidFill>
                  <a:schemeClr val="lt1"/>
                </a:solidFill>
                <a:latin typeface="Roboto"/>
                <a:ea typeface="Roboto"/>
                <a:cs typeface="Roboto"/>
                <a:sym typeface="Roboto"/>
              </a:rPr>
              <a:t>-NAON Education Committee Members</a:t>
            </a:r>
            <a:endParaRPr sz="1000">
              <a:solidFill>
                <a:schemeClr val="lt1"/>
              </a:solidFill>
              <a:latin typeface="Roboto"/>
              <a:ea typeface="Roboto"/>
              <a:cs typeface="Roboto"/>
              <a:sym typeface="Roboto"/>
            </a:endParaRPr>
          </a:p>
          <a:p>
            <a:pPr marL="0" lvl="0" indent="0" algn="ctr" rtl="0">
              <a:spcBef>
                <a:spcPts val="0"/>
              </a:spcBef>
              <a:spcAft>
                <a:spcPts val="0"/>
              </a:spcAft>
              <a:buNone/>
            </a:pPr>
            <a:endParaRPr sz="1000">
              <a:solidFill>
                <a:schemeClr val="lt1"/>
              </a:solidFill>
              <a:latin typeface="Roboto"/>
              <a:ea typeface="Roboto"/>
              <a:cs typeface="Roboto"/>
              <a:sym typeface="Roboto"/>
            </a:endParaRPr>
          </a:p>
          <a:p>
            <a:pPr marL="0" lvl="0" indent="0" algn="ctr" rtl="0">
              <a:spcBef>
                <a:spcPts val="0"/>
              </a:spcBef>
              <a:spcAft>
                <a:spcPts val="0"/>
              </a:spcAft>
              <a:buNone/>
            </a:pPr>
            <a:r>
              <a:rPr lang="en-US" sz="1000">
                <a:solidFill>
                  <a:schemeClr val="lt1"/>
                </a:solidFill>
                <a:latin typeface="Roboto"/>
                <a:ea typeface="Roboto"/>
                <a:cs typeface="Roboto"/>
                <a:sym typeface="Roboto"/>
              </a:rPr>
              <a:t>-Anne Marie Camp - Director of Education</a:t>
            </a:r>
            <a:endParaRPr sz="1000">
              <a:solidFill>
                <a:schemeClr val="lt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1000">
              <a:solidFill>
                <a:schemeClr val="lt1"/>
              </a:solidFill>
              <a:latin typeface="Roboto"/>
              <a:ea typeface="Roboto"/>
              <a:cs typeface="Roboto"/>
              <a:sym typeface="Roboto"/>
            </a:endParaRPr>
          </a:p>
          <a:p>
            <a:pPr marL="0" lvl="0" indent="0" algn="ctr" rtl="0">
              <a:spcBef>
                <a:spcPts val="0"/>
              </a:spcBef>
              <a:spcAft>
                <a:spcPts val="0"/>
              </a:spcAft>
              <a:buNone/>
            </a:pPr>
            <a:r>
              <a:rPr lang="en-US" sz="1000">
                <a:solidFill>
                  <a:srgbClr val="FFFFFF"/>
                </a:solidFill>
                <a:latin typeface="Roboto"/>
                <a:ea typeface="Roboto"/>
                <a:cs typeface="Roboto"/>
                <a:sym typeface="Roboto"/>
              </a:rPr>
              <a:t>-Allison Walker- Lead Nurse Planner</a:t>
            </a: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000">
              <a:solidFill>
                <a:srgbClr val="FFFFFF"/>
              </a:solidFill>
              <a:latin typeface="Roboto"/>
              <a:ea typeface="Roboto"/>
              <a:cs typeface="Roboto"/>
              <a:sym typeface="Roboto"/>
            </a:endParaRPr>
          </a:p>
          <a:p>
            <a:pPr marL="0" lvl="0" indent="0" algn="ctr" rtl="0">
              <a:spcBef>
                <a:spcPts val="0"/>
              </a:spcBef>
              <a:spcAft>
                <a:spcPts val="0"/>
              </a:spcAft>
              <a:buNone/>
            </a:pPr>
            <a:endParaRPr sz="1000">
              <a:solidFill>
                <a:srgbClr val="FFFFFF"/>
              </a:solidFill>
              <a:latin typeface="Roboto"/>
              <a:ea typeface="Roboto"/>
              <a:cs typeface="Roboto"/>
              <a:sym typeface="Roboto"/>
            </a:endParaRPr>
          </a:p>
          <a:p>
            <a:pPr marL="0" lvl="0" indent="0" algn="ctr" rtl="0">
              <a:spcBef>
                <a:spcPts val="0"/>
              </a:spcBef>
              <a:spcAft>
                <a:spcPts val="0"/>
              </a:spcAft>
              <a:buNone/>
            </a:pPr>
            <a:endParaRPr sz="1000">
              <a:solidFill>
                <a:srgbClr val="FFFFFF"/>
              </a:solidFill>
              <a:latin typeface="Roboto"/>
              <a:ea typeface="Roboto"/>
              <a:cs typeface="Roboto"/>
              <a:sym typeface="Roboto"/>
            </a:endParaRPr>
          </a:p>
        </p:txBody>
      </p:sp>
      <p:cxnSp>
        <p:nvCxnSpPr>
          <p:cNvPr id="208" name="Google Shape;208;p6"/>
          <p:cNvCxnSpPr/>
          <p:nvPr/>
        </p:nvCxnSpPr>
        <p:spPr>
          <a:xfrm rot="-5400000" flipH="1">
            <a:off x="4367290" y="2434175"/>
            <a:ext cx="308100" cy="54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209" name="Google Shape;209;p6"/>
          <p:cNvCxnSpPr>
            <a:stCxn id="205" idx="3"/>
            <a:endCxn id="210" idx="1"/>
          </p:cNvCxnSpPr>
          <p:nvPr/>
        </p:nvCxnSpPr>
        <p:spPr>
          <a:xfrm>
            <a:off x="3375397" y="2812175"/>
            <a:ext cx="376200" cy="600"/>
          </a:xfrm>
          <a:prstGeom prst="bentConnector3">
            <a:avLst>
              <a:gd name="adj1" fmla="val 49992"/>
            </a:avLst>
          </a:prstGeom>
          <a:noFill/>
          <a:ln w="9525" cap="flat" cmpd="sng">
            <a:solidFill>
              <a:srgbClr val="C2C2C2"/>
            </a:solidFill>
            <a:prstDash val="solid"/>
            <a:round/>
            <a:headEnd type="none" w="sm" len="sm"/>
            <a:tailEnd type="none" w="sm" len="sm"/>
          </a:ln>
        </p:spPr>
      </p:cxnSp>
      <p:cxnSp>
        <p:nvCxnSpPr>
          <p:cNvPr id="211" name="Google Shape;211;p6"/>
          <p:cNvCxnSpPr/>
          <p:nvPr/>
        </p:nvCxnSpPr>
        <p:spPr>
          <a:xfrm rot="-5400000" flipH="1">
            <a:off x="4277250" y="4822200"/>
            <a:ext cx="462600" cy="10200"/>
          </a:xfrm>
          <a:prstGeom prst="bentConnector3">
            <a:avLst>
              <a:gd name="adj1" fmla="val 106685"/>
            </a:avLst>
          </a:prstGeom>
          <a:noFill/>
          <a:ln w="9525" cap="flat" cmpd="sng">
            <a:solidFill>
              <a:srgbClr val="C2C2C2"/>
            </a:solidFill>
            <a:prstDash val="solid"/>
            <a:round/>
            <a:headEnd type="none" w="sm" len="sm"/>
            <a:tailEnd type="none" w="sm" len="sm"/>
          </a:ln>
        </p:spPr>
      </p:cxnSp>
      <p:sp>
        <p:nvSpPr>
          <p:cNvPr id="210" name="Google Shape;210;p6"/>
          <p:cNvSpPr/>
          <p:nvPr/>
        </p:nvSpPr>
        <p:spPr>
          <a:xfrm>
            <a:off x="3751540" y="2590925"/>
            <a:ext cx="1538100" cy="442500"/>
          </a:xfrm>
          <a:prstGeom prst="roundRect">
            <a:avLst>
              <a:gd name="adj" fmla="val 50000"/>
            </a:avLst>
          </a:prstGeom>
          <a:solidFill>
            <a:srgbClr val="0D5C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NAON Executive Board</a:t>
            </a:r>
            <a:endParaRPr>
              <a:solidFill>
                <a:srgbClr val="FFFFFF"/>
              </a:solidFill>
            </a:endParaRPr>
          </a:p>
        </p:txBody>
      </p:sp>
      <p:cxnSp>
        <p:nvCxnSpPr>
          <p:cNvPr id="212" name="Google Shape;212;p6"/>
          <p:cNvCxnSpPr/>
          <p:nvPr/>
        </p:nvCxnSpPr>
        <p:spPr>
          <a:xfrm>
            <a:off x="5308947" y="2811875"/>
            <a:ext cx="376200" cy="600"/>
          </a:xfrm>
          <a:prstGeom prst="bentConnector3">
            <a:avLst>
              <a:gd name="adj1" fmla="val 49992"/>
            </a:avLst>
          </a:prstGeom>
          <a:noFill/>
          <a:ln w="9525" cap="flat" cmpd="sng">
            <a:solidFill>
              <a:srgbClr val="C2C2C2"/>
            </a:solidFill>
            <a:prstDash val="solid"/>
            <a:round/>
            <a:headEnd type="none" w="sm" len="sm"/>
            <a:tailEnd type="none" w="sm" len="sm"/>
          </a:ln>
        </p:spPr>
      </p:cxnSp>
      <p:sp>
        <p:nvSpPr>
          <p:cNvPr id="213" name="Google Shape;213;p6"/>
          <p:cNvSpPr/>
          <p:nvPr/>
        </p:nvSpPr>
        <p:spPr>
          <a:xfrm>
            <a:off x="3608000" y="3421773"/>
            <a:ext cx="1825200" cy="1161900"/>
          </a:xfrm>
          <a:prstGeom prst="roundRect">
            <a:avLst>
              <a:gd name="adj" fmla="val 50000"/>
            </a:avLst>
          </a:prstGeom>
          <a:solidFill>
            <a:srgbClr val="307A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NAON Provider Unit </a:t>
            </a: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US" sz="1000">
                <a:solidFill>
                  <a:srgbClr val="FFFFFF"/>
                </a:solidFill>
                <a:latin typeface="Roboto"/>
                <a:ea typeface="Roboto"/>
                <a:cs typeface="Roboto"/>
                <a:sym typeface="Roboto"/>
              </a:rPr>
              <a:t>Allison Walker -APPD</a:t>
            </a:r>
            <a:endParaRPr sz="1000">
              <a:solidFill>
                <a:srgbClr val="FFFFFF"/>
              </a:solidFill>
              <a:latin typeface="Roboto"/>
              <a:ea typeface="Roboto"/>
              <a:cs typeface="Roboto"/>
              <a:sym typeface="Roboto"/>
            </a:endParaRPr>
          </a:p>
        </p:txBody>
      </p:sp>
      <p:sp>
        <p:nvSpPr>
          <p:cNvPr id="214" name="Google Shape;214;p6"/>
          <p:cNvSpPr/>
          <p:nvPr/>
        </p:nvSpPr>
        <p:spPr>
          <a:xfrm>
            <a:off x="5872275" y="3475485"/>
            <a:ext cx="1825200" cy="1161900"/>
          </a:xfrm>
          <a:prstGeom prst="roundRect">
            <a:avLst>
              <a:gd name="adj" fmla="val 50000"/>
            </a:avLst>
          </a:prstGeom>
          <a:solidFill>
            <a:srgbClr val="307A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NAON Staff (Stringfellow Management Group)</a:t>
            </a: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US" sz="1000">
                <a:solidFill>
                  <a:srgbClr val="FFFFFF"/>
                </a:solidFill>
                <a:latin typeface="Roboto"/>
                <a:ea typeface="Roboto"/>
                <a:cs typeface="Roboto"/>
                <a:sym typeface="Roboto"/>
              </a:rPr>
              <a:t>-Anne Marie Camp</a:t>
            </a: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US" sz="1000">
                <a:solidFill>
                  <a:srgbClr val="FFFFFF"/>
                </a:solidFill>
                <a:latin typeface="Roboto"/>
                <a:ea typeface="Roboto"/>
                <a:cs typeface="Roboto"/>
                <a:sym typeface="Roboto"/>
              </a:rPr>
              <a:t>-Connie Rhea</a:t>
            </a: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US" sz="1000">
                <a:solidFill>
                  <a:srgbClr val="FFFFFF"/>
                </a:solidFill>
                <a:latin typeface="Roboto"/>
                <a:ea typeface="Roboto"/>
                <a:cs typeface="Roboto"/>
                <a:sym typeface="Roboto"/>
              </a:rPr>
              <a:t>-Jordan Langeheine</a:t>
            </a:r>
            <a:endParaRPr sz="1000">
              <a:solidFill>
                <a:srgbClr val="FFFFFF"/>
              </a:solidFill>
              <a:latin typeface="Roboto"/>
              <a:ea typeface="Roboto"/>
              <a:cs typeface="Roboto"/>
              <a:sym typeface="Roboto"/>
            </a:endParaRPr>
          </a:p>
        </p:txBody>
      </p:sp>
      <p:sp>
        <p:nvSpPr>
          <p:cNvPr id="215" name="Google Shape;215;p6"/>
          <p:cNvSpPr/>
          <p:nvPr/>
        </p:nvSpPr>
        <p:spPr>
          <a:xfrm>
            <a:off x="812275" y="730000"/>
            <a:ext cx="2488200" cy="1552800"/>
          </a:xfrm>
          <a:prstGeom prst="rect">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ramond"/>
              <a:ea typeface="Garamond"/>
              <a:cs typeface="Garamond"/>
              <a:sym typeface="Garamond"/>
            </a:endParaRPr>
          </a:p>
        </p:txBody>
      </p:sp>
      <p:sp>
        <p:nvSpPr>
          <p:cNvPr id="216" name="Google Shape;216;p6"/>
          <p:cNvSpPr txBox="1"/>
          <p:nvPr/>
        </p:nvSpPr>
        <p:spPr>
          <a:xfrm>
            <a:off x="969000" y="884250"/>
            <a:ext cx="2220900" cy="166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400">
                <a:solidFill>
                  <a:schemeClr val="lt1"/>
                </a:solidFill>
                <a:latin typeface="Roboto"/>
                <a:ea typeface="Roboto"/>
                <a:cs typeface="Roboto"/>
                <a:sym typeface="Roboto"/>
              </a:rPr>
              <a:t>NAON Organizational Chart</a:t>
            </a:r>
            <a:endParaRPr sz="2800">
              <a:solidFill>
                <a:schemeClr val="lt1"/>
              </a:solidFill>
            </a:endParaRPr>
          </a:p>
          <a:p>
            <a:pPr marL="0" lvl="0" indent="0" algn="l" rtl="0">
              <a:spcBef>
                <a:spcPts val="0"/>
              </a:spcBef>
              <a:spcAft>
                <a:spcPts val="0"/>
              </a:spcAft>
              <a:buNone/>
            </a:pPr>
            <a:endParaRPr sz="2400">
              <a:solidFill>
                <a:srgbClr val="262626"/>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a:spLocks noGrp="1"/>
          </p:cNvSpPr>
          <p:nvPr>
            <p:ph type="title"/>
          </p:nvPr>
        </p:nvSpPr>
        <p:spPr>
          <a:xfrm>
            <a:off x="755073" y="381000"/>
            <a:ext cx="7773338" cy="75308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000"/>
              <a:buFont typeface="Garamond"/>
              <a:buNone/>
            </a:pPr>
            <a:r>
              <a:rPr lang="en-US" b="1"/>
              <a:t>ANCC  - The Lead Nurse Planner</a:t>
            </a:r>
            <a:endParaRPr/>
          </a:p>
        </p:txBody>
      </p:sp>
      <p:sp>
        <p:nvSpPr>
          <p:cNvPr id="223" name="Google Shape;223;p7"/>
          <p:cNvSpPr txBox="1">
            <a:spLocks noGrp="1"/>
          </p:cNvSpPr>
          <p:nvPr>
            <p:ph type="body" idx="1"/>
          </p:nvPr>
        </p:nvSpPr>
        <p:spPr>
          <a:xfrm>
            <a:off x="755073" y="1134082"/>
            <a:ext cx="7773338" cy="5181600"/>
          </a:xfrm>
          <a:prstGeom prst="rect">
            <a:avLst/>
          </a:prstGeom>
          <a:noFill/>
          <a:ln>
            <a:noFill/>
          </a:ln>
        </p:spPr>
        <p:txBody>
          <a:bodyPr spcFirstLastPara="1" wrap="square" lIns="91425" tIns="45700" rIns="91425" bIns="45700" anchor="t" anchorCtr="0">
            <a:normAutofit fontScale="47500" lnSpcReduction="20000"/>
          </a:bodyPr>
          <a:lstStyle/>
          <a:p>
            <a:pPr marL="285750" lvl="0" indent="-285750" algn="l" rtl="0">
              <a:spcBef>
                <a:spcPts val="0"/>
              </a:spcBef>
              <a:spcAft>
                <a:spcPts val="0"/>
              </a:spcAft>
              <a:buSzPct val="115000"/>
              <a:buChar char="•"/>
            </a:pPr>
            <a:r>
              <a:rPr lang="en-US" sz="4200"/>
              <a:t>A registered nurse with a current, unencumbered nursing license (or international equivalent) who holds a graduate degree; and who holds a baccalaureate degree or higher in nursing (or international equivalent).</a:t>
            </a:r>
            <a:endParaRPr/>
          </a:p>
          <a:p>
            <a:pPr marL="285750" lvl="0" indent="-285750" algn="l" rtl="0">
              <a:spcBef>
                <a:spcPts val="999"/>
              </a:spcBef>
              <a:spcAft>
                <a:spcPts val="0"/>
              </a:spcAft>
              <a:buSzPct val="115000"/>
              <a:buChar char="•"/>
            </a:pPr>
            <a:r>
              <a:rPr lang="en-US" sz="4200"/>
              <a:t>Has </a:t>
            </a:r>
            <a:r>
              <a:rPr lang="en-US" sz="4200" u="sng"/>
              <a:t>authority</a:t>
            </a:r>
            <a:r>
              <a:rPr lang="en-US" sz="4200"/>
              <a:t> and </a:t>
            </a:r>
            <a:r>
              <a:rPr lang="en-US" sz="4200" u="sng"/>
              <a:t>responsibility</a:t>
            </a:r>
            <a:r>
              <a:rPr lang="en-US" sz="4200"/>
              <a:t> within the PU to ensure </a:t>
            </a:r>
            <a:r>
              <a:rPr lang="en-US" sz="4200" u="sng"/>
              <a:t>compliance with the ANCC Accreditation Program criteria</a:t>
            </a:r>
            <a:r>
              <a:rPr lang="en-US" sz="4200"/>
              <a:t> and ensures that the PU adheres to the ANCC Accreditation Program criteria for all operational aspects of providing continuing nursing education activities and criteria that pertain to the operations of the organization as a PU.</a:t>
            </a:r>
            <a:endParaRPr/>
          </a:p>
          <a:p>
            <a:pPr marL="285750" lvl="0" indent="-285750" algn="l" rtl="0">
              <a:spcBef>
                <a:spcPts val="999"/>
              </a:spcBef>
              <a:spcAft>
                <a:spcPts val="0"/>
              </a:spcAft>
              <a:buSzPct val="115000"/>
              <a:buChar char="•"/>
            </a:pPr>
            <a:r>
              <a:rPr lang="en-US" sz="4200"/>
              <a:t>Has responsibility for the orientation of all Nurse Planners in the organization with respect to the ANCC Accreditation Program criteria.</a:t>
            </a:r>
            <a:endParaRPr/>
          </a:p>
          <a:p>
            <a:pPr marL="285750" lvl="0" indent="-285750" algn="l" rtl="0">
              <a:spcBef>
                <a:spcPts val="999"/>
              </a:spcBef>
              <a:spcAft>
                <a:spcPts val="0"/>
              </a:spcAft>
              <a:buSzPct val="115000"/>
              <a:buChar char="•"/>
            </a:pPr>
            <a:r>
              <a:rPr lang="en-US" sz="4200"/>
              <a:t>Has responsibility for ensuring each Nurse Planner is a registered nurse and holds a current, unencumbered nursing license (or international equivalent) and a baccalaureate degree or higher in nursing (or international equivalent); and</a:t>
            </a:r>
            <a:endParaRPr/>
          </a:p>
          <a:p>
            <a:pPr marL="285750" lvl="0" indent="-285750" algn="l" rtl="0">
              <a:spcBef>
                <a:spcPts val="999"/>
              </a:spcBef>
              <a:spcAft>
                <a:spcPts val="0"/>
              </a:spcAft>
              <a:buSzPct val="115000"/>
              <a:buChar char="•"/>
            </a:pPr>
            <a:r>
              <a:rPr lang="en-US" sz="4200"/>
              <a:t>Has responsibility for ensuring each Nurse Planner understands the ANCC Accreditation Program criteria and is responsible for appropriately evaluating compliance with those criteria.</a:t>
            </a:r>
            <a:endParaRPr sz="4200" b="1"/>
          </a:p>
          <a:p>
            <a:pPr marL="514350" lvl="0" indent="-514350" algn="r" rtl="0">
              <a:spcBef>
                <a:spcPts val="790"/>
              </a:spcBef>
              <a:spcAft>
                <a:spcPts val="0"/>
              </a:spcAft>
              <a:buSzPct val="115000"/>
              <a:buFont typeface="Garamond"/>
              <a:buNone/>
            </a:pPr>
            <a:endParaRPr sz="20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8"/>
          <p:cNvSpPr txBox="1">
            <a:spLocks noGrp="1"/>
          </p:cNvSpPr>
          <p:nvPr>
            <p:ph type="title"/>
          </p:nvPr>
        </p:nvSpPr>
        <p:spPr>
          <a:xfrm>
            <a:off x="762000" y="533400"/>
            <a:ext cx="7773338" cy="75308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000"/>
              <a:buFont typeface="Garamond"/>
              <a:buNone/>
            </a:pPr>
            <a:r>
              <a:rPr lang="en-US" b="1"/>
              <a:t>ANCC  - The Nurse Planner</a:t>
            </a:r>
            <a:endParaRPr/>
          </a:p>
        </p:txBody>
      </p:sp>
      <p:sp>
        <p:nvSpPr>
          <p:cNvPr id="230" name="Google Shape;230;p8"/>
          <p:cNvSpPr txBox="1">
            <a:spLocks noGrp="1"/>
          </p:cNvSpPr>
          <p:nvPr>
            <p:ph type="body" idx="1"/>
          </p:nvPr>
        </p:nvSpPr>
        <p:spPr>
          <a:xfrm>
            <a:off x="762000" y="1286482"/>
            <a:ext cx="7893850" cy="5342918"/>
          </a:xfrm>
          <a:prstGeom prst="rect">
            <a:avLst/>
          </a:prstGeom>
          <a:noFill/>
          <a:ln>
            <a:noFill/>
          </a:ln>
        </p:spPr>
        <p:txBody>
          <a:bodyPr spcFirstLastPara="1" wrap="square" lIns="91425" tIns="45700" rIns="91425" bIns="45700" anchor="t" anchorCtr="0">
            <a:normAutofit/>
          </a:bodyPr>
          <a:lstStyle/>
          <a:p>
            <a:pPr marL="285750" lvl="0" indent="-66675" algn="l" rtl="0">
              <a:spcBef>
                <a:spcPts val="0"/>
              </a:spcBef>
              <a:spcAft>
                <a:spcPts val="0"/>
              </a:spcAft>
              <a:buSzPts val="3450"/>
              <a:buNone/>
            </a:pPr>
            <a:endParaRPr sz="3000"/>
          </a:p>
          <a:p>
            <a:pPr marL="285750" lvl="0" indent="-285750" algn="l" rtl="0">
              <a:spcBef>
                <a:spcPts val="1200"/>
              </a:spcBef>
              <a:spcAft>
                <a:spcPts val="0"/>
              </a:spcAft>
              <a:buSzPts val="3450"/>
              <a:buChar char="•"/>
            </a:pPr>
            <a:r>
              <a:rPr lang="en-US" sz="3000"/>
              <a:t>Currently licensed RN with BSN degree or higher</a:t>
            </a:r>
            <a:endParaRPr/>
          </a:p>
          <a:p>
            <a:pPr marL="285750" lvl="0" indent="-285750" algn="l" rtl="0">
              <a:spcBef>
                <a:spcPts val="1200"/>
              </a:spcBef>
              <a:spcAft>
                <a:spcPts val="0"/>
              </a:spcAft>
              <a:buSzPts val="3450"/>
              <a:buChar char="•"/>
            </a:pPr>
            <a:r>
              <a:rPr lang="en-US" sz="3000"/>
              <a:t>Actively involved in aspects of </a:t>
            </a:r>
            <a:r>
              <a:rPr lang="en-US" sz="3000" u="sng"/>
              <a:t>planning, implementation and evaluation</a:t>
            </a:r>
            <a:r>
              <a:rPr lang="en-US" sz="3000"/>
              <a:t> of CNE</a:t>
            </a:r>
            <a:endParaRPr/>
          </a:p>
          <a:p>
            <a:pPr marL="285750" lvl="0" indent="-285750" algn="l" rtl="0">
              <a:spcBef>
                <a:spcPts val="1200"/>
              </a:spcBef>
              <a:spcAft>
                <a:spcPts val="0"/>
              </a:spcAft>
              <a:buSzPts val="3450"/>
              <a:buChar char="•"/>
            </a:pPr>
            <a:r>
              <a:rPr lang="en-US" sz="3000"/>
              <a:t>Responsible to ensure appropriate design principles are used</a:t>
            </a:r>
            <a:endParaRPr/>
          </a:p>
          <a:p>
            <a:pPr marL="285750" lvl="0" indent="-285750" algn="l" rtl="0">
              <a:spcBef>
                <a:spcPts val="1200"/>
              </a:spcBef>
              <a:spcAft>
                <a:spcPts val="0"/>
              </a:spcAft>
              <a:buSzPts val="3450"/>
              <a:buChar char="•"/>
            </a:pPr>
            <a:r>
              <a:rPr lang="en-US" sz="3000"/>
              <a:t>Processes are consistent with ANCC requirements</a:t>
            </a:r>
            <a:endParaRPr/>
          </a:p>
          <a:p>
            <a:pPr marL="285750" lvl="0" indent="-285750" algn="l" rtl="0">
              <a:spcBef>
                <a:spcPts val="1080"/>
              </a:spcBef>
              <a:spcAft>
                <a:spcPts val="0"/>
              </a:spcAft>
              <a:buSzPts val="2760"/>
              <a:buFont typeface="Garamond"/>
              <a:buNone/>
            </a:pPr>
            <a:endParaRPr b="1"/>
          </a:p>
          <a:p>
            <a:pPr marL="514350" lvl="0" indent="-514350" algn="r" rtl="0">
              <a:spcBef>
                <a:spcPts val="1000"/>
              </a:spcBef>
              <a:spcAft>
                <a:spcPts val="0"/>
              </a:spcAft>
              <a:buSzPts val="2300"/>
              <a:buFont typeface="Garamond"/>
              <a:buNone/>
            </a:pPr>
            <a:endParaRPr sz="2000" b="1"/>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639e86e3-c6cb-4009-9315-13e2c40ba069}" enabled="1" method="Standard" siteId="{acbd2f92-746c-49e2-8f2b-a3cd96208853}" contentBits="0" removed="0"/>
</clbl:labelList>
</file>

<file path=docProps/app.xml><?xml version="1.0" encoding="utf-8"?>
<Properties xmlns="http://schemas.openxmlformats.org/officeDocument/2006/extended-properties" xmlns:vt="http://schemas.openxmlformats.org/officeDocument/2006/docPropsVTypes">
  <TotalTime>1383</TotalTime>
  <Words>2498</Words>
  <Application>Microsoft Office PowerPoint</Application>
  <PresentationFormat>On-screen Show (4:3)</PresentationFormat>
  <Paragraphs>257</Paragraphs>
  <Slides>33</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Wingdings</vt:lpstr>
      <vt:lpstr>Corbel</vt:lpstr>
      <vt:lpstr>Courier New</vt:lpstr>
      <vt:lpstr>Arial</vt:lpstr>
      <vt:lpstr>Times New Roman</vt:lpstr>
      <vt:lpstr>Roboto</vt:lpstr>
      <vt:lpstr>Garamond</vt:lpstr>
      <vt:lpstr>Calibri</vt:lpstr>
      <vt:lpstr>Organic</vt:lpstr>
      <vt:lpstr>Parallax</vt:lpstr>
      <vt:lpstr>NAON Education COMMITTEE (NEC)  Member Orientation</vt:lpstr>
      <vt:lpstr>Agenda</vt:lpstr>
      <vt:lpstr>Introductions</vt:lpstr>
      <vt:lpstr>Accreditation</vt:lpstr>
      <vt:lpstr>ANCC  - Accreditation</vt:lpstr>
      <vt:lpstr>ANCC  - Basic Principles</vt:lpstr>
      <vt:lpstr>PowerPoint Presentation</vt:lpstr>
      <vt:lpstr>ANCC  - The Lead Nurse Planner</vt:lpstr>
      <vt:lpstr>ANCC  - The Nurse Planner</vt:lpstr>
      <vt:lpstr>ANCC  - Conflict of Interest</vt:lpstr>
      <vt:lpstr>ANCC  - Conflict of Interest YES</vt:lpstr>
      <vt:lpstr>Educational Design Process (EDP)</vt:lpstr>
      <vt:lpstr>ANCC  - Educational Design</vt:lpstr>
      <vt:lpstr>Principles of High-Quality Educational Design</vt:lpstr>
      <vt:lpstr>PowerPoint Presentation</vt:lpstr>
      <vt:lpstr>PowerPoint Presentation</vt:lpstr>
      <vt:lpstr>ANCC  Perspective </vt:lpstr>
      <vt:lpstr>Who is Attending? (Target audience)</vt:lpstr>
      <vt:lpstr>Identifying the Practice Gap</vt:lpstr>
      <vt:lpstr>Education              practice change</vt:lpstr>
      <vt:lpstr>Intent to change practice based on education</vt:lpstr>
      <vt:lpstr>Education              practice change</vt:lpstr>
      <vt:lpstr>Provider Unit Strategic Goals for NAON Education (pending Board approval)</vt:lpstr>
      <vt:lpstr>PowerPoint Presentation</vt:lpstr>
      <vt:lpstr>NAON Education Product Line (Opportunities)</vt:lpstr>
      <vt:lpstr>PowerPoint Presentation</vt:lpstr>
      <vt:lpstr>PowerPoint Presentation</vt:lpstr>
      <vt:lpstr>Committee member responsibilities</vt:lpstr>
      <vt:lpstr>PowerPoint Presentation</vt:lpstr>
      <vt:lpstr>Questions???</vt:lpstr>
      <vt:lpstr>Reviewing a Power Point Slide deck for a presentation</vt:lpstr>
      <vt:lpstr>Reviewing a Power Point Slide deck for a presentation</vt:lpstr>
      <vt:lpstr>Reviewing a Power Point Slide deck for a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Gabbert</dc:creator>
  <cp:lastModifiedBy>Jeselskis, Diane M</cp:lastModifiedBy>
  <cp:revision>2</cp:revision>
  <dcterms:created xsi:type="dcterms:W3CDTF">2011-08-22T02:58:28Z</dcterms:created>
  <dcterms:modified xsi:type="dcterms:W3CDTF">2025-12-12T19:02:19Z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TC018935939991</vt:lpwstr>
  </property>
</Properties>
</file>